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85" r:id="rId4"/>
  </p:sldMasterIdLst>
  <p:notesMasterIdLst>
    <p:notesMasterId r:id="rId41"/>
  </p:notesMasterIdLst>
  <p:handoutMasterIdLst>
    <p:handoutMasterId r:id="rId42"/>
  </p:handoutMasterIdLst>
  <p:sldIdLst>
    <p:sldId id="313" r:id="rId5"/>
    <p:sldId id="317" r:id="rId6"/>
    <p:sldId id="930" r:id="rId7"/>
    <p:sldId id="931" r:id="rId8"/>
    <p:sldId id="328" r:id="rId9"/>
    <p:sldId id="936" r:id="rId10"/>
    <p:sldId id="333" r:id="rId11"/>
    <p:sldId id="926" r:id="rId12"/>
    <p:sldId id="933" r:id="rId13"/>
    <p:sldId id="932" r:id="rId14"/>
    <p:sldId id="937" r:id="rId15"/>
    <p:sldId id="938" r:id="rId16"/>
    <p:sldId id="939" r:id="rId17"/>
    <p:sldId id="940" r:id="rId18"/>
    <p:sldId id="941" r:id="rId19"/>
    <p:sldId id="942" r:id="rId20"/>
    <p:sldId id="943" r:id="rId21"/>
    <p:sldId id="944" r:id="rId22"/>
    <p:sldId id="945" r:id="rId23"/>
    <p:sldId id="946" r:id="rId24"/>
    <p:sldId id="947" r:id="rId25"/>
    <p:sldId id="948" r:id="rId26"/>
    <p:sldId id="949" r:id="rId27"/>
    <p:sldId id="950" r:id="rId28"/>
    <p:sldId id="951" r:id="rId29"/>
    <p:sldId id="952" r:id="rId30"/>
    <p:sldId id="953" r:id="rId31"/>
    <p:sldId id="954" r:id="rId32"/>
    <p:sldId id="955" r:id="rId33"/>
    <p:sldId id="956" r:id="rId34"/>
    <p:sldId id="957" r:id="rId35"/>
    <p:sldId id="958" r:id="rId36"/>
    <p:sldId id="959" r:id="rId37"/>
    <p:sldId id="960" r:id="rId38"/>
    <p:sldId id="924" r:id="rId39"/>
    <p:sldId id="925" r:id="rId40"/>
  </p:sldIdLst>
  <p:sldSz cx="9144000" cy="5143500" type="screen16x9"/>
  <p:notesSz cx="9601200" cy="7315200"/>
  <p:embeddedFontLst>
    <p:embeddedFont>
      <p:font typeface="Amasis MT Pro Black" panose="02040A04050005020304" pitchFamily="18" charset="0"/>
      <p:bold r:id="rId43"/>
      <p:boldItalic r:id="rId44"/>
    </p:embeddedFont>
    <p:embeddedFont>
      <p:font typeface="Corbel" panose="020B0503020204020204" pitchFamily="34" charset="0"/>
      <p:regular r:id="rId45"/>
      <p:bold r:id="rId46"/>
      <p:italic r:id="rId47"/>
      <p:boldItalic r:id="rId48"/>
    </p:embeddedFont>
    <p:embeddedFont>
      <p:font typeface="Nirmala UI" panose="020B0502040204020203" pitchFamily="34" charset="0"/>
      <p:regular r:id="rId49"/>
      <p:bold r:id="rId50"/>
    </p:embeddedFont>
  </p:embeddedFont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pos="648" userDrawn="1">
          <p15:clr>
            <a:srgbClr val="A4A3A4"/>
          </p15:clr>
        </p15:guide>
        <p15:guide id="2" orient="horz" pos="104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6B6030-25C5-4F21-ED7B-0A5FBEBCED48}" name="Melody Schrock" initials="MS" userId="S::mschrock@hqi.solutions::7b01590d-a3ce-4007-9c81-8f6d751372c1" providerId="AD"/>
  <p188:author id="{0F750035-12A1-F650-7E08-1C60E3205D76}" name="Kristine Williamson (CCME)" initials="K(" userId="S::kwilliamson_thecarolinascenter.org#ext#@hqisolutions.onmicrosoft.com::57eff8cb-ee1a-44d1-baed-6a8b2f4aaf32" providerId="AD"/>
  <p188:author id="{83B54860-A863-AA69-68A8-D4B31D608297}" name="Allison N. Spangler" initials="AS" userId="S::aspangler@hqi.solutions::bfd15681-1847-406b-ab7d-0add7f393039" providerId="AD"/>
  <p188:author id="{8CEC5568-5692-634B-AEB5-997AAC193943}" name="April Faulkner" initials="AF" userId="S::afaulkner@hqi.solutions::0b78918d-9d22-4f38-97c6-6a164437ea8a" providerId="AD"/>
  <p188:author id="{4E6C6EAA-950A-E06E-5157-7B06AF31EE29}" name="Elizabeth Nugent" initials="EN" userId="S::enugent@hqi.solutions::fe280761-4079-4eca-a559-e248e2ef0ec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y Lenz" initials="AL" lastIdx="9" clrIdx="0">
    <p:extLst>
      <p:ext uri="{19B8F6BF-5375-455C-9EA6-DF929625EA0E}">
        <p15:presenceInfo xmlns:p15="http://schemas.microsoft.com/office/powerpoint/2012/main" userId="S::alenz@hqi.solutions::4afef4c9-4616-44b7-97c6-109d58198a37" providerId="AD"/>
      </p:ext>
    </p:extLst>
  </p:cmAuthor>
  <p:cmAuthor id="2" name="Jenni Brockman" initials="JB" lastIdx="38" clrIdx="1">
    <p:extLst>
      <p:ext uri="{19B8F6BF-5375-455C-9EA6-DF929625EA0E}">
        <p15:presenceInfo xmlns:p15="http://schemas.microsoft.com/office/powerpoint/2012/main" userId="S::jbrockman@hqi.solutions::9fc3998e-0ba1-4cfb-871a-5281142fff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4A72"/>
    <a:srgbClr val="0073B6"/>
    <a:srgbClr val="D664A7"/>
    <a:srgbClr val="68B1E2"/>
    <a:srgbClr val="974778"/>
    <a:srgbClr val="F2CEE2"/>
    <a:srgbClr val="262626"/>
    <a:srgbClr val="F3CBE5"/>
    <a:srgbClr val="006CB6"/>
    <a:srgbClr val="F2A4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0A9EEC-0308-418C-B328-CEEE8B4D4F86}" v="1" dt="2024-05-09T15:57:41.5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94" d="100"/>
          <a:sy n="194" d="100"/>
        </p:scale>
        <p:origin x="756" y="150"/>
      </p:cViewPr>
      <p:guideLst>
        <p:guide pos="648"/>
        <p:guide orient="horz" pos="1044"/>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notesMaster" Target="notesMasters/notesMaster1.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D83C11-A9C3-4521-BFD8-9D0913DE7F9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DA05267A-34C6-4B1F-A1AE-6857DC23D77B}">
      <dgm:prSet phldrT="[Text]"/>
      <dgm:spPr>
        <a:solidFill>
          <a:srgbClr val="0B4A72"/>
        </a:solidFill>
      </dgm:spPr>
      <dgm:t>
        <a:bodyPr/>
        <a:lstStyle/>
        <a:p>
          <a:r>
            <a:rPr lang="en-US"/>
            <a:t>Introduction &amp; Objectives</a:t>
          </a:r>
        </a:p>
      </dgm:t>
    </dgm:pt>
    <dgm:pt modelId="{DD24BA09-EC11-43C1-A570-BFF109B346F6}" type="parTrans" cxnId="{73A7DF26-32C9-4ED0-AC04-87A5FBD4C00A}">
      <dgm:prSet/>
      <dgm:spPr/>
      <dgm:t>
        <a:bodyPr/>
        <a:lstStyle/>
        <a:p>
          <a:endParaRPr lang="en-US"/>
        </a:p>
      </dgm:t>
    </dgm:pt>
    <dgm:pt modelId="{DAEF59B6-D784-478B-8909-48CFE696A731}" type="sibTrans" cxnId="{73A7DF26-32C9-4ED0-AC04-87A5FBD4C00A}">
      <dgm:prSet/>
      <dgm:spPr>
        <a:solidFill>
          <a:srgbClr val="0B4A72"/>
        </a:solidFill>
        <a:ln>
          <a:solidFill>
            <a:srgbClr val="0B4A72"/>
          </a:solidFill>
        </a:ln>
      </dgm:spPr>
      <dgm:t>
        <a:bodyPr/>
        <a:lstStyle/>
        <a:p>
          <a:endParaRPr lang="en-US"/>
        </a:p>
      </dgm:t>
    </dgm:pt>
    <dgm:pt modelId="{7DCD60CB-FF95-4276-B13F-5D35E61AFF63}">
      <dgm:prSet phldrT="[Text]"/>
      <dgm:spPr>
        <a:solidFill>
          <a:srgbClr val="0073B6"/>
        </a:solidFill>
      </dgm:spPr>
      <dgm:t>
        <a:bodyPr/>
        <a:lstStyle/>
        <a:p>
          <a:r>
            <a:rPr lang="en-US"/>
            <a:t>Interviewing in Today’s World</a:t>
          </a:r>
        </a:p>
      </dgm:t>
    </dgm:pt>
    <dgm:pt modelId="{D7E54A10-4B95-4B72-95B2-94EFF98B9DCB}" type="parTrans" cxnId="{44826211-5A38-433B-B299-825DAEE44F7F}">
      <dgm:prSet/>
      <dgm:spPr/>
      <dgm:t>
        <a:bodyPr/>
        <a:lstStyle/>
        <a:p>
          <a:endParaRPr lang="en-US"/>
        </a:p>
      </dgm:t>
    </dgm:pt>
    <dgm:pt modelId="{968C9C0C-5D18-4B66-B1E0-04A6B206A20A}" type="sibTrans" cxnId="{44826211-5A38-433B-B299-825DAEE44F7F}">
      <dgm:prSet/>
      <dgm:spPr/>
      <dgm:t>
        <a:bodyPr/>
        <a:lstStyle/>
        <a:p>
          <a:endParaRPr lang="en-US"/>
        </a:p>
      </dgm:t>
    </dgm:pt>
    <dgm:pt modelId="{30E928A8-2A63-4798-8E34-F4751C0A213A}">
      <dgm:prSet phldrT="[Text]"/>
      <dgm:spPr>
        <a:solidFill>
          <a:srgbClr val="D664A7"/>
        </a:solidFill>
      </dgm:spPr>
      <dgm:t>
        <a:bodyPr/>
        <a:lstStyle/>
        <a:p>
          <a:r>
            <a:rPr lang="en-US"/>
            <a:t>Why is This Important for Me?</a:t>
          </a:r>
        </a:p>
      </dgm:t>
    </dgm:pt>
    <dgm:pt modelId="{BEC09B09-53C7-4C09-B27A-FC23D343D84D}" type="parTrans" cxnId="{C78875DD-FFB5-4EBD-B6D8-329145B8C693}">
      <dgm:prSet/>
      <dgm:spPr/>
      <dgm:t>
        <a:bodyPr/>
        <a:lstStyle/>
        <a:p>
          <a:endParaRPr lang="en-US"/>
        </a:p>
      </dgm:t>
    </dgm:pt>
    <dgm:pt modelId="{E7612A9D-5854-456F-A466-27474169F533}" type="sibTrans" cxnId="{C78875DD-FFB5-4EBD-B6D8-329145B8C693}">
      <dgm:prSet/>
      <dgm:spPr/>
      <dgm:t>
        <a:bodyPr/>
        <a:lstStyle/>
        <a:p>
          <a:endParaRPr lang="en-US"/>
        </a:p>
      </dgm:t>
    </dgm:pt>
    <dgm:pt modelId="{76642449-222A-41CA-801A-757BD2196130}">
      <dgm:prSet/>
      <dgm:spPr>
        <a:solidFill>
          <a:srgbClr val="0B4A72"/>
        </a:solidFill>
      </dgm:spPr>
      <dgm:t>
        <a:bodyPr/>
        <a:lstStyle/>
        <a:p>
          <a:r>
            <a:rPr lang="en-US"/>
            <a:t>The Legal Stuff</a:t>
          </a:r>
        </a:p>
      </dgm:t>
    </dgm:pt>
    <dgm:pt modelId="{2893FADE-2819-4922-B11A-D3E3F43AC7D4}" type="parTrans" cxnId="{D6C36EAD-D2CD-4E8A-96CB-74D526BAB446}">
      <dgm:prSet/>
      <dgm:spPr/>
      <dgm:t>
        <a:bodyPr/>
        <a:lstStyle/>
        <a:p>
          <a:endParaRPr lang="en-US"/>
        </a:p>
      </dgm:t>
    </dgm:pt>
    <dgm:pt modelId="{51F2782F-88EE-4B46-AC22-F823DF78AD2B}" type="sibTrans" cxnId="{D6C36EAD-D2CD-4E8A-96CB-74D526BAB446}">
      <dgm:prSet/>
      <dgm:spPr/>
      <dgm:t>
        <a:bodyPr/>
        <a:lstStyle/>
        <a:p>
          <a:endParaRPr lang="en-US"/>
        </a:p>
      </dgm:t>
    </dgm:pt>
    <dgm:pt modelId="{1FDB49A8-B8F3-4976-9D82-17D5748473DC}">
      <dgm:prSet/>
      <dgm:spPr>
        <a:solidFill>
          <a:srgbClr val="0073B6"/>
        </a:solidFill>
      </dgm:spPr>
      <dgm:t>
        <a:bodyPr/>
        <a:lstStyle/>
        <a:p>
          <a:r>
            <a:rPr lang="en-US"/>
            <a:t>Best Practices</a:t>
          </a:r>
        </a:p>
      </dgm:t>
    </dgm:pt>
    <dgm:pt modelId="{F2772B96-FC20-429C-A5D3-8CC65A077F48}" type="parTrans" cxnId="{AAE6FC77-A8B9-45E2-B36A-F896ECC06D70}">
      <dgm:prSet/>
      <dgm:spPr/>
      <dgm:t>
        <a:bodyPr/>
        <a:lstStyle/>
        <a:p>
          <a:endParaRPr lang="en-US"/>
        </a:p>
      </dgm:t>
    </dgm:pt>
    <dgm:pt modelId="{37433A23-A6DF-44FE-B2B0-36404B0B0610}" type="sibTrans" cxnId="{AAE6FC77-A8B9-45E2-B36A-F896ECC06D70}">
      <dgm:prSet/>
      <dgm:spPr/>
      <dgm:t>
        <a:bodyPr/>
        <a:lstStyle/>
        <a:p>
          <a:endParaRPr lang="en-US"/>
        </a:p>
      </dgm:t>
    </dgm:pt>
    <dgm:pt modelId="{C3EC22E7-9B3A-4277-8B2F-295C73AF53C7}">
      <dgm:prSet/>
      <dgm:spPr>
        <a:solidFill>
          <a:srgbClr val="D664A7"/>
        </a:solidFill>
      </dgm:spPr>
      <dgm:t>
        <a:bodyPr/>
        <a:lstStyle/>
        <a:p>
          <a:r>
            <a:rPr lang="en-US"/>
            <a:t>Conclusion</a:t>
          </a:r>
        </a:p>
      </dgm:t>
    </dgm:pt>
    <dgm:pt modelId="{7958DE5C-E78A-4235-A229-BD7A424F3376}" type="parTrans" cxnId="{3F96270F-8BE5-4DE8-8C8B-E84FA8346C75}">
      <dgm:prSet/>
      <dgm:spPr/>
      <dgm:t>
        <a:bodyPr/>
        <a:lstStyle/>
        <a:p>
          <a:endParaRPr lang="en-US"/>
        </a:p>
      </dgm:t>
    </dgm:pt>
    <dgm:pt modelId="{803E4A6F-73B2-4137-A9DF-2CF13818AFA0}" type="sibTrans" cxnId="{3F96270F-8BE5-4DE8-8C8B-E84FA8346C75}">
      <dgm:prSet/>
      <dgm:spPr/>
      <dgm:t>
        <a:bodyPr/>
        <a:lstStyle/>
        <a:p>
          <a:endParaRPr lang="en-US"/>
        </a:p>
      </dgm:t>
    </dgm:pt>
    <dgm:pt modelId="{94CA1C8C-2152-4F52-B58C-8DC4C477807D}" type="pres">
      <dgm:prSet presAssocID="{C5D83C11-A9C3-4521-BFD8-9D0913DE7F9D}" presName="Name0" presStyleCnt="0">
        <dgm:presLayoutVars>
          <dgm:chMax val="7"/>
          <dgm:chPref val="7"/>
          <dgm:dir/>
        </dgm:presLayoutVars>
      </dgm:prSet>
      <dgm:spPr/>
    </dgm:pt>
    <dgm:pt modelId="{42FE120B-EC29-43FE-9300-710190C8C483}" type="pres">
      <dgm:prSet presAssocID="{C5D83C11-A9C3-4521-BFD8-9D0913DE7F9D}" presName="Name1" presStyleCnt="0"/>
      <dgm:spPr/>
    </dgm:pt>
    <dgm:pt modelId="{D27435A1-A92A-462C-9141-2B2BE2038929}" type="pres">
      <dgm:prSet presAssocID="{C5D83C11-A9C3-4521-BFD8-9D0913DE7F9D}" presName="cycle" presStyleCnt="0"/>
      <dgm:spPr/>
    </dgm:pt>
    <dgm:pt modelId="{BDF601A8-854A-4E71-9933-AD5ADA85ECC3}" type="pres">
      <dgm:prSet presAssocID="{C5D83C11-A9C3-4521-BFD8-9D0913DE7F9D}" presName="srcNode" presStyleLbl="node1" presStyleIdx="0" presStyleCnt="6"/>
      <dgm:spPr/>
    </dgm:pt>
    <dgm:pt modelId="{6DBE28CC-7551-4073-A567-FFD2E36CCFCF}" type="pres">
      <dgm:prSet presAssocID="{C5D83C11-A9C3-4521-BFD8-9D0913DE7F9D}" presName="conn" presStyleLbl="parChTrans1D2" presStyleIdx="0" presStyleCnt="1"/>
      <dgm:spPr/>
    </dgm:pt>
    <dgm:pt modelId="{6CFC2B5D-DADA-4A73-8890-406F12849C36}" type="pres">
      <dgm:prSet presAssocID="{C5D83C11-A9C3-4521-BFD8-9D0913DE7F9D}" presName="extraNode" presStyleLbl="node1" presStyleIdx="0" presStyleCnt="6"/>
      <dgm:spPr/>
    </dgm:pt>
    <dgm:pt modelId="{480BE356-EB0F-451B-8445-EF388FFB84C6}" type="pres">
      <dgm:prSet presAssocID="{C5D83C11-A9C3-4521-BFD8-9D0913DE7F9D}" presName="dstNode" presStyleLbl="node1" presStyleIdx="0" presStyleCnt="6"/>
      <dgm:spPr/>
    </dgm:pt>
    <dgm:pt modelId="{EE03D67D-B7DC-402E-BBED-BAC5451CE4AB}" type="pres">
      <dgm:prSet presAssocID="{DA05267A-34C6-4B1F-A1AE-6857DC23D77B}" presName="text_1" presStyleLbl="node1" presStyleIdx="0" presStyleCnt="6">
        <dgm:presLayoutVars>
          <dgm:bulletEnabled val="1"/>
        </dgm:presLayoutVars>
      </dgm:prSet>
      <dgm:spPr/>
    </dgm:pt>
    <dgm:pt modelId="{0D505649-8906-4850-87B2-49C8F7ECE6D3}" type="pres">
      <dgm:prSet presAssocID="{DA05267A-34C6-4B1F-A1AE-6857DC23D77B}" presName="accent_1" presStyleCnt="0"/>
      <dgm:spPr/>
    </dgm:pt>
    <dgm:pt modelId="{3C47B30C-3874-48D9-966D-A35CE44CEB0D}" type="pres">
      <dgm:prSet presAssocID="{DA05267A-34C6-4B1F-A1AE-6857DC23D77B}" presName="accentRepeatNode" presStyleLbl="solidFgAcc1" presStyleIdx="0" presStyleCnt="6"/>
      <dgm:spPr>
        <a:ln>
          <a:solidFill>
            <a:srgbClr val="0B4A72"/>
          </a:solidFill>
        </a:ln>
      </dgm:spPr>
    </dgm:pt>
    <dgm:pt modelId="{878E39EE-3A25-450F-8119-CAE2AD89FDD8}" type="pres">
      <dgm:prSet presAssocID="{7DCD60CB-FF95-4276-B13F-5D35E61AFF63}" presName="text_2" presStyleLbl="node1" presStyleIdx="1" presStyleCnt="6">
        <dgm:presLayoutVars>
          <dgm:bulletEnabled val="1"/>
        </dgm:presLayoutVars>
      </dgm:prSet>
      <dgm:spPr/>
    </dgm:pt>
    <dgm:pt modelId="{DABBC18D-B973-42C3-98CD-30F8D742E9A6}" type="pres">
      <dgm:prSet presAssocID="{7DCD60CB-FF95-4276-B13F-5D35E61AFF63}" presName="accent_2" presStyleCnt="0"/>
      <dgm:spPr/>
    </dgm:pt>
    <dgm:pt modelId="{7F7175AD-568E-41C0-9642-2588796C4117}" type="pres">
      <dgm:prSet presAssocID="{7DCD60CB-FF95-4276-B13F-5D35E61AFF63}" presName="accentRepeatNode" presStyleLbl="solidFgAcc1" presStyleIdx="1" presStyleCnt="6"/>
      <dgm:spPr>
        <a:ln>
          <a:solidFill>
            <a:srgbClr val="0B4A72"/>
          </a:solidFill>
        </a:ln>
      </dgm:spPr>
    </dgm:pt>
    <dgm:pt modelId="{82A6909A-1B9E-44EA-92D6-5893F59C9CE0}" type="pres">
      <dgm:prSet presAssocID="{30E928A8-2A63-4798-8E34-F4751C0A213A}" presName="text_3" presStyleLbl="node1" presStyleIdx="2" presStyleCnt="6">
        <dgm:presLayoutVars>
          <dgm:bulletEnabled val="1"/>
        </dgm:presLayoutVars>
      </dgm:prSet>
      <dgm:spPr/>
    </dgm:pt>
    <dgm:pt modelId="{E2272962-E3CC-4C9F-977A-156DF5CAA555}" type="pres">
      <dgm:prSet presAssocID="{30E928A8-2A63-4798-8E34-F4751C0A213A}" presName="accent_3" presStyleCnt="0"/>
      <dgm:spPr/>
    </dgm:pt>
    <dgm:pt modelId="{CAED9DE9-A89F-49FD-AE06-9EBF2999B1A7}" type="pres">
      <dgm:prSet presAssocID="{30E928A8-2A63-4798-8E34-F4751C0A213A}" presName="accentRepeatNode" presStyleLbl="solidFgAcc1" presStyleIdx="2" presStyleCnt="6"/>
      <dgm:spPr>
        <a:ln>
          <a:solidFill>
            <a:srgbClr val="0B4A72"/>
          </a:solidFill>
        </a:ln>
      </dgm:spPr>
    </dgm:pt>
    <dgm:pt modelId="{B5EC6426-8FAD-47B3-A7E7-F362011770DE}" type="pres">
      <dgm:prSet presAssocID="{76642449-222A-41CA-801A-757BD2196130}" presName="text_4" presStyleLbl="node1" presStyleIdx="3" presStyleCnt="6">
        <dgm:presLayoutVars>
          <dgm:bulletEnabled val="1"/>
        </dgm:presLayoutVars>
      </dgm:prSet>
      <dgm:spPr/>
    </dgm:pt>
    <dgm:pt modelId="{3CAE5EF5-9AF3-4261-B691-635E36891E5B}" type="pres">
      <dgm:prSet presAssocID="{76642449-222A-41CA-801A-757BD2196130}" presName="accent_4" presStyleCnt="0"/>
      <dgm:spPr/>
    </dgm:pt>
    <dgm:pt modelId="{FC22A803-D6CE-40B9-9F83-4B3A9960D8BC}" type="pres">
      <dgm:prSet presAssocID="{76642449-222A-41CA-801A-757BD2196130}" presName="accentRepeatNode" presStyleLbl="solidFgAcc1" presStyleIdx="3" presStyleCnt="6"/>
      <dgm:spPr>
        <a:ln>
          <a:solidFill>
            <a:srgbClr val="0B4A72"/>
          </a:solidFill>
        </a:ln>
      </dgm:spPr>
    </dgm:pt>
    <dgm:pt modelId="{A3D43840-B337-47AC-8474-B04B97E7BC00}" type="pres">
      <dgm:prSet presAssocID="{1FDB49A8-B8F3-4976-9D82-17D5748473DC}" presName="text_5" presStyleLbl="node1" presStyleIdx="4" presStyleCnt="6">
        <dgm:presLayoutVars>
          <dgm:bulletEnabled val="1"/>
        </dgm:presLayoutVars>
      </dgm:prSet>
      <dgm:spPr/>
    </dgm:pt>
    <dgm:pt modelId="{58E435AB-6899-422B-BD81-A81F0B0A2477}" type="pres">
      <dgm:prSet presAssocID="{1FDB49A8-B8F3-4976-9D82-17D5748473DC}" presName="accent_5" presStyleCnt="0"/>
      <dgm:spPr/>
    </dgm:pt>
    <dgm:pt modelId="{1541FCAB-8BF2-401C-9E15-79FB0AF8C977}" type="pres">
      <dgm:prSet presAssocID="{1FDB49A8-B8F3-4976-9D82-17D5748473DC}" presName="accentRepeatNode" presStyleLbl="solidFgAcc1" presStyleIdx="4" presStyleCnt="6"/>
      <dgm:spPr>
        <a:ln>
          <a:solidFill>
            <a:srgbClr val="0B4A72"/>
          </a:solidFill>
        </a:ln>
      </dgm:spPr>
    </dgm:pt>
    <dgm:pt modelId="{8756FD8F-4F8A-4B69-9752-ED3B4AD6FD53}" type="pres">
      <dgm:prSet presAssocID="{C3EC22E7-9B3A-4277-8B2F-295C73AF53C7}" presName="text_6" presStyleLbl="node1" presStyleIdx="5" presStyleCnt="6">
        <dgm:presLayoutVars>
          <dgm:bulletEnabled val="1"/>
        </dgm:presLayoutVars>
      </dgm:prSet>
      <dgm:spPr/>
    </dgm:pt>
    <dgm:pt modelId="{AF96BA47-4133-489A-ADE3-F2AC6E96088B}" type="pres">
      <dgm:prSet presAssocID="{C3EC22E7-9B3A-4277-8B2F-295C73AF53C7}" presName="accent_6" presStyleCnt="0"/>
      <dgm:spPr/>
    </dgm:pt>
    <dgm:pt modelId="{7ACB9470-1487-4F59-824D-A8BAC16FA145}" type="pres">
      <dgm:prSet presAssocID="{C3EC22E7-9B3A-4277-8B2F-295C73AF53C7}" presName="accentRepeatNode" presStyleLbl="solidFgAcc1" presStyleIdx="5" presStyleCnt="6"/>
      <dgm:spPr>
        <a:ln>
          <a:solidFill>
            <a:srgbClr val="0B4A72"/>
          </a:solidFill>
        </a:ln>
      </dgm:spPr>
    </dgm:pt>
  </dgm:ptLst>
  <dgm:cxnLst>
    <dgm:cxn modelId="{3F96270F-8BE5-4DE8-8C8B-E84FA8346C75}" srcId="{C5D83C11-A9C3-4521-BFD8-9D0913DE7F9D}" destId="{C3EC22E7-9B3A-4277-8B2F-295C73AF53C7}" srcOrd="5" destOrd="0" parTransId="{7958DE5C-E78A-4235-A229-BD7A424F3376}" sibTransId="{803E4A6F-73B2-4137-A9DF-2CF13818AFA0}"/>
    <dgm:cxn modelId="{44826211-5A38-433B-B299-825DAEE44F7F}" srcId="{C5D83C11-A9C3-4521-BFD8-9D0913DE7F9D}" destId="{7DCD60CB-FF95-4276-B13F-5D35E61AFF63}" srcOrd="1" destOrd="0" parTransId="{D7E54A10-4B95-4B72-95B2-94EFF98B9DCB}" sibTransId="{968C9C0C-5D18-4B66-B1E0-04A6B206A20A}"/>
    <dgm:cxn modelId="{43421416-34DA-4679-94CC-48382B770FE0}" type="presOf" srcId="{C3EC22E7-9B3A-4277-8B2F-295C73AF53C7}" destId="{8756FD8F-4F8A-4B69-9752-ED3B4AD6FD53}" srcOrd="0" destOrd="0" presId="urn:microsoft.com/office/officeart/2008/layout/VerticalCurvedList"/>
    <dgm:cxn modelId="{73A7DF26-32C9-4ED0-AC04-87A5FBD4C00A}" srcId="{C5D83C11-A9C3-4521-BFD8-9D0913DE7F9D}" destId="{DA05267A-34C6-4B1F-A1AE-6857DC23D77B}" srcOrd="0" destOrd="0" parTransId="{DD24BA09-EC11-43C1-A570-BFF109B346F6}" sibTransId="{DAEF59B6-D784-478B-8909-48CFE696A731}"/>
    <dgm:cxn modelId="{55EF715E-489E-4B39-9260-E17F8EC6D057}" type="presOf" srcId="{C5D83C11-A9C3-4521-BFD8-9D0913DE7F9D}" destId="{94CA1C8C-2152-4F52-B58C-8DC4C477807D}" srcOrd="0" destOrd="0" presId="urn:microsoft.com/office/officeart/2008/layout/VerticalCurvedList"/>
    <dgm:cxn modelId="{0D13394C-9974-4567-8EB1-DF1E016866DF}" type="presOf" srcId="{DAEF59B6-D784-478B-8909-48CFE696A731}" destId="{6DBE28CC-7551-4073-A567-FFD2E36CCFCF}" srcOrd="0" destOrd="0" presId="urn:microsoft.com/office/officeart/2008/layout/VerticalCurvedList"/>
    <dgm:cxn modelId="{1844F751-5719-4793-880B-B0A3B1EEAA9B}" type="presOf" srcId="{DA05267A-34C6-4B1F-A1AE-6857DC23D77B}" destId="{EE03D67D-B7DC-402E-BBED-BAC5451CE4AB}" srcOrd="0" destOrd="0" presId="urn:microsoft.com/office/officeart/2008/layout/VerticalCurvedList"/>
    <dgm:cxn modelId="{AAE15153-D40E-43FA-B905-9F5F41C18B70}" type="presOf" srcId="{7DCD60CB-FF95-4276-B13F-5D35E61AFF63}" destId="{878E39EE-3A25-450F-8119-CAE2AD89FDD8}" srcOrd="0" destOrd="0" presId="urn:microsoft.com/office/officeart/2008/layout/VerticalCurvedList"/>
    <dgm:cxn modelId="{AAE6FC77-A8B9-45E2-B36A-F896ECC06D70}" srcId="{C5D83C11-A9C3-4521-BFD8-9D0913DE7F9D}" destId="{1FDB49A8-B8F3-4976-9D82-17D5748473DC}" srcOrd="4" destOrd="0" parTransId="{F2772B96-FC20-429C-A5D3-8CC65A077F48}" sibTransId="{37433A23-A6DF-44FE-B2B0-36404B0B0610}"/>
    <dgm:cxn modelId="{D6C36EAD-D2CD-4E8A-96CB-74D526BAB446}" srcId="{C5D83C11-A9C3-4521-BFD8-9D0913DE7F9D}" destId="{76642449-222A-41CA-801A-757BD2196130}" srcOrd="3" destOrd="0" parTransId="{2893FADE-2819-4922-B11A-D3E3F43AC7D4}" sibTransId="{51F2782F-88EE-4B46-AC22-F823DF78AD2B}"/>
    <dgm:cxn modelId="{C78875DD-FFB5-4EBD-B6D8-329145B8C693}" srcId="{C5D83C11-A9C3-4521-BFD8-9D0913DE7F9D}" destId="{30E928A8-2A63-4798-8E34-F4751C0A213A}" srcOrd="2" destOrd="0" parTransId="{BEC09B09-53C7-4C09-B27A-FC23D343D84D}" sibTransId="{E7612A9D-5854-456F-A466-27474169F533}"/>
    <dgm:cxn modelId="{687B68E6-13F2-4A5D-8DEF-0F9EC235E97F}" type="presOf" srcId="{30E928A8-2A63-4798-8E34-F4751C0A213A}" destId="{82A6909A-1B9E-44EA-92D6-5893F59C9CE0}" srcOrd="0" destOrd="0" presId="urn:microsoft.com/office/officeart/2008/layout/VerticalCurvedList"/>
    <dgm:cxn modelId="{451B9CEF-EBA5-42F3-B808-54E1B10BAEF9}" type="presOf" srcId="{1FDB49A8-B8F3-4976-9D82-17D5748473DC}" destId="{A3D43840-B337-47AC-8474-B04B97E7BC00}" srcOrd="0" destOrd="0" presId="urn:microsoft.com/office/officeart/2008/layout/VerticalCurvedList"/>
    <dgm:cxn modelId="{28B2E9F0-58ED-4FD1-82FA-8CAE9B35E799}" type="presOf" srcId="{76642449-222A-41CA-801A-757BD2196130}" destId="{B5EC6426-8FAD-47B3-A7E7-F362011770DE}" srcOrd="0" destOrd="0" presId="urn:microsoft.com/office/officeart/2008/layout/VerticalCurvedList"/>
    <dgm:cxn modelId="{B737318A-A6F8-417F-A6C7-75334C33756E}" type="presParOf" srcId="{94CA1C8C-2152-4F52-B58C-8DC4C477807D}" destId="{42FE120B-EC29-43FE-9300-710190C8C483}" srcOrd="0" destOrd="0" presId="urn:microsoft.com/office/officeart/2008/layout/VerticalCurvedList"/>
    <dgm:cxn modelId="{D04C7D06-09BF-4651-8B9E-5AE4192E60FC}" type="presParOf" srcId="{42FE120B-EC29-43FE-9300-710190C8C483}" destId="{D27435A1-A92A-462C-9141-2B2BE2038929}" srcOrd="0" destOrd="0" presId="urn:microsoft.com/office/officeart/2008/layout/VerticalCurvedList"/>
    <dgm:cxn modelId="{67B6416C-9CBD-4A66-97F6-ECC7564F5B1D}" type="presParOf" srcId="{D27435A1-A92A-462C-9141-2B2BE2038929}" destId="{BDF601A8-854A-4E71-9933-AD5ADA85ECC3}" srcOrd="0" destOrd="0" presId="urn:microsoft.com/office/officeart/2008/layout/VerticalCurvedList"/>
    <dgm:cxn modelId="{7D17C6BB-E2FC-4D03-90D9-709AC8A2434A}" type="presParOf" srcId="{D27435A1-A92A-462C-9141-2B2BE2038929}" destId="{6DBE28CC-7551-4073-A567-FFD2E36CCFCF}" srcOrd="1" destOrd="0" presId="urn:microsoft.com/office/officeart/2008/layout/VerticalCurvedList"/>
    <dgm:cxn modelId="{F3F02044-ADF3-4424-933E-C9928E5C60DB}" type="presParOf" srcId="{D27435A1-A92A-462C-9141-2B2BE2038929}" destId="{6CFC2B5D-DADA-4A73-8890-406F12849C36}" srcOrd="2" destOrd="0" presId="urn:microsoft.com/office/officeart/2008/layout/VerticalCurvedList"/>
    <dgm:cxn modelId="{960FAE69-8720-4C7A-BEB2-D8F99DF0087A}" type="presParOf" srcId="{D27435A1-A92A-462C-9141-2B2BE2038929}" destId="{480BE356-EB0F-451B-8445-EF388FFB84C6}" srcOrd="3" destOrd="0" presId="urn:microsoft.com/office/officeart/2008/layout/VerticalCurvedList"/>
    <dgm:cxn modelId="{99D54382-E4C5-4A4A-B2F3-EA34F71EAC34}" type="presParOf" srcId="{42FE120B-EC29-43FE-9300-710190C8C483}" destId="{EE03D67D-B7DC-402E-BBED-BAC5451CE4AB}" srcOrd="1" destOrd="0" presId="urn:microsoft.com/office/officeart/2008/layout/VerticalCurvedList"/>
    <dgm:cxn modelId="{CD3960F2-7C1E-4A09-AF0F-951C22F14CCD}" type="presParOf" srcId="{42FE120B-EC29-43FE-9300-710190C8C483}" destId="{0D505649-8906-4850-87B2-49C8F7ECE6D3}" srcOrd="2" destOrd="0" presId="urn:microsoft.com/office/officeart/2008/layout/VerticalCurvedList"/>
    <dgm:cxn modelId="{65194345-AC11-4F1F-85DC-346F043587D4}" type="presParOf" srcId="{0D505649-8906-4850-87B2-49C8F7ECE6D3}" destId="{3C47B30C-3874-48D9-966D-A35CE44CEB0D}" srcOrd="0" destOrd="0" presId="urn:microsoft.com/office/officeart/2008/layout/VerticalCurvedList"/>
    <dgm:cxn modelId="{45DBB018-7C55-4702-A0C4-31906C797ACB}" type="presParOf" srcId="{42FE120B-EC29-43FE-9300-710190C8C483}" destId="{878E39EE-3A25-450F-8119-CAE2AD89FDD8}" srcOrd="3" destOrd="0" presId="urn:microsoft.com/office/officeart/2008/layout/VerticalCurvedList"/>
    <dgm:cxn modelId="{E1AE9EA3-5528-46C4-91E7-D7369616120C}" type="presParOf" srcId="{42FE120B-EC29-43FE-9300-710190C8C483}" destId="{DABBC18D-B973-42C3-98CD-30F8D742E9A6}" srcOrd="4" destOrd="0" presId="urn:microsoft.com/office/officeart/2008/layout/VerticalCurvedList"/>
    <dgm:cxn modelId="{22E6358E-84CF-415D-ADC2-5651345DAA2B}" type="presParOf" srcId="{DABBC18D-B973-42C3-98CD-30F8D742E9A6}" destId="{7F7175AD-568E-41C0-9642-2588796C4117}" srcOrd="0" destOrd="0" presId="urn:microsoft.com/office/officeart/2008/layout/VerticalCurvedList"/>
    <dgm:cxn modelId="{CAB99D15-F272-4E99-9B2C-7B4A5A63732C}" type="presParOf" srcId="{42FE120B-EC29-43FE-9300-710190C8C483}" destId="{82A6909A-1B9E-44EA-92D6-5893F59C9CE0}" srcOrd="5" destOrd="0" presId="urn:microsoft.com/office/officeart/2008/layout/VerticalCurvedList"/>
    <dgm:cxn modelId="{77ACA285-C454-44D5-84FF-D9551D037622}" type="presParOf" srcId="{42FE120B-EC29-43FE-9300-710190C8C483}" destId="{E2272962-E3CC-4C9F-977A-156DF5CAA555}" srcOrd="6" destOrd="0" presId="urn:microsoft.com/office/officeart/2008/layout/VerticalCurvedList"/>
    <dgm:cxn modelId="{D3BD7DF9-9C27-46B0-9B86-42EE0AD12597}" type="presParOf" srcId="{E2272962-E3CC-4C9F-977A-156DF5CAA555}" destId="{CAED9DE9-A89F-49FD-AE06-9EBF2999B1A7}" srcOrd="0" destOrd="0" presId="urn:microsoft.com/office/officeart/2008/layout/VerticalCurvedList"/>
    <dgm:cxn modelId="{72271459-43FA-491C-BD6A-C6AD956A79BF}" type="presParOf" srcId="{42FE120B-EC29-43FE-9300-710190C8C483}" destId="{B5EC6426-8FAD-47B3-A7E7-F362011770DE}" srcOrd="7" destOrd="0" presId="urn:microsoft.com/office/officeart/2008/layout/VerticalCurvedList"/>
    <dgm:cxn modelId="{A5661EC7-17EA-4589-93CF-8B7739C840B9}" type="presParOf" srcId="{42FE120B-EC29-43FE-9300-710190C8C483}" destId="{3CAE5EF5-9AF3-4261-B691-635E36891E5B}" srcOrd="8" destOrd="0" presId="urn:microsoft.com/office/officeart/2008/layout/VerticalCurvedList"/>
    <dgm:cxn modelId="{8DD07F03-5E45-4E50-95AC-EB1756EF7A72}" type="presParOf" srcId="{3CAE5EF5-9AF3-4261-B691-635E36891E5B}" destId="{FC22A803-D6CE-40B9-9F83-4B3A9960D8BC}" srcOrd="0" destOrd="0" presId="urn:microsoft.com/office/officeart/2008/layout/VerticalCurvedList"/>
    <dgm:cxn modelId="{8999E267-ABBB-4EE5-946E-2E0F8C79C588}" type="presParOf" srcId="{42FE120B-EC29-43FE-9300-710190C8C483}" destId="{A3D43840-B337-47AC-8474-B04B97E7BC00}" srcOrd="9" destOrd="0" presId="urn:microsoft.com/office/officeart/2008/layout/VerticalCurvedList"/>
    <dgm:cxn modelId="{70A47718-BF51-475F-8B62-C9E9256E953E}" type="presParOf" srcId="{42FE120B-EC29-43FE-9300-710190C8C483}" destId="{58E435AB-6899-422B-BD81-A81F0B0A2477}" srcOrd="10" destOrd="0" presId="urn:microsoft.com/office/officeart/2008/layout/VerticalCurvedList"/>
    <dgm:cxn modelId="{F2BD9ABE-FDC8-49BE-BB90-5A771A122117}" type="presParOf" srcId="{58E435AB-6899-422B-BD81-A81F0B0A2477}" destId="{1541FCAB-8BF2-401C-9E15-79FB0AF8C977}" srcOrd="0" destOrd="0" presId="urn:microsoft.com/office/officeart/2008/layout/VerticalCurvedList"/>
    <dgm:cxn modelId="{B84CDB91-EB6D-4284-959E-F9CE92B5A379}" type="presParOf" srcId="{42FE120B-EC29-43FE-9300-710190C8C483}" destId="{8756FD8F-4F8A-4B69-9752-ED3B4AD6FD53}" srcOrd="11" destOrd="0" presId="urn:microsoft.com/office/officeart/2008/layout/VerticalCurvedList"/>
    <dgm:cxn modelId="{431B4D8B-1682-4A78-B332-E136B92D814F}" type="presParOf" srcId="{42FE120B-EC29-43FE-9300-710190C8C483}" destId="{AF96BA47-4133-489A-ADE3-F2AC6E96088B}" srcOrd="12" destOrd="0" presId="urn:microsoft.com/office/officeart/2008/layout/VerticalCurvedList"/>
    <dgm:cxn modelId="{8D28537C-1E6E-494D-BB1A-5CB6321E7620}" type="presParOf" srcId="{AF96BA47-4133-489A-ADE3-F2AC6E96088B}" destId="{7ACB9470-1487-4F59-824D-A8BAC16FA14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B26483-D829-493E-BECC-D4AA319B0E87}"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B797D6D7-A505-432A-8CFE-4E353253723D}">
      <dgm:prSet phldrT="[Text]" custT="1"/>
      <dgm:spPr>
        <a:solidFill>
          <a:srgbClr val="0B4A72"/>
        </a:solidFill>
      </dgm:spPr>
      <dgm:t>
        <a:bodyPr/>
        <a:lstStyle/>
        <a:p>
          <a:r>
            <a:rPr lang="en-US" sz="1800"/>
            <a:t>Credit Record</a:t>
          </a:r>
        </a:p>
      </dgm:t>
    </dgm:pt>
    <dgm:pt modelId="{E3CE4121-A89E-4FE5-B2D1-A24BCF3E3D85}" type="parTrans" cxnId="{73A040A3-CD30-4E17-B5AB-E785EE3F0E69}">
      <dgm:prSet/>
      <dgm:spPr/>
      <dgm:t>
        <a:bodyPr/>
        <a:lstStyle/>
        <a:p>
          <a:endParaRPr lang="en-US"/>
        </a:p>
      </dgm:t>
    </dgm:pt>
    <dgm:pt modelId="{5540C0DC-2694-4545-B375-FF8382DA4D1C}" type="sibTrans" cxnId="{73A040A3-CD30-4E17-B5AB-E785EE3F0E69}">
      <dgm:prSet/>
      <dgm:spPr/>
      <dgm:t>
        <a:bodyPr/>
        <a:lstStyle/>
        <a:p>
          <a:endParaRPr lang="en-US"/>
        </a:p>
      </dgm:t>
    </dgm:pt>
    <dgm:pt modelId="{DFEEEC7A-551A-45ED-B673-B0AB2A003243}">
      <dgm:prSet phldrT="[Text]" custT="1"/>
      <dgm:spPr/>
      <dgm:t>
        <a:bodyPr/>
        <a:lstStyle/>
        <a:p>
          <a:r>
            <a:rPr lang="en-US" sz="1400"/>
            <a:t>“Do you own your home?”</a:t>
          </a:r>
        </a:p>
      </dgm:t>
    </dgm:pt>
    <dgm:pt modelId="{D90F173D-1831-4D6E-B792-CFAB7D1E4BA8}" type="parTrans" cxnId="{3791602B-123B-4D15-B01D-A28019753CC5}">
      <dgm:prSet/>
      <dgm:spPr/>
      <dgm:t>
        <a:bodyPr/>
        <a:lstStyle/>
        <a:p>
          <a:endParaRPr lang="en-US"/>
        </a:p>
      </dgm:t>
    </dgm:pt>
    <dgm:pt modelId="{CE994039-F510-46AA-98FB-A05D8B7FCD15}" type="sibTrans" cxnId="{3791602B-123B-4D15-B01D-A28019753CC5}">
      <dgm:prSet/>
      <dgm:spPr/>
      <dgm:t>
        <a:bodyPr/>
        <a:lstStyle/>
        <a:p>
          <a:endParaRPr lang="en-US"/>
        </a:p>
      </dgm:t>
    </dgm:pt>
    <dgm:pt modelId="{8CA73242-1575-42E9-B933-27DA87098BBA}">
      <dgm:prSet phldrT="[Text]" custT="1"/>
      <dgm:spPr/>
      <dgm:t>
        <a:bodyPr/>
        <a:lstStyle/>
        <a:p>
          <a:r>
            <a:rPr lang="en-US" sz="1400"/>
            <a:t>“Have your wages ever been garnished?”</a:t>
          </a:r>
        </a:p>
      </dgm:t>
    </dgm:pt>
    <dgm:pt modelId="{2EBB92D8-D492-4BDE-BA90-660C48FB6D33}" type="parTrans" cxnId="{B0955514-2D3C-4774-9A6C-DA201D7EC19E}">
      <dgm:prSet/>
      <dgm:spPr/>
      <dgm:t>
        <a:bodyPr/>
        <a:lstStyle/>
        <a:p>
          <a:endParaRPr lang="en-US"/>
        </a:p>
      </dgm:t>
    </dgm:pt>
    <dgm:pt modelId="{1432FD91-C6EB-4F0F-BAEE-9D00342BE83A}" type="sibTrans" cxnId="{B0955514-2D3C-4774-9A6C-DA201D7EC19E}">
      <dgm:prSet/>
      <dgm:spPr/>
      <dgm:t>
        <a:bodyPr/>
        <a:lstStyle/>
        <a:p>
          <a:endParaRPr lang="en-US"/>
        </a:p>
      </dgm:t>
    </dgm:pt>
    <dgm:pt modelId="{03918012-668D-43C3-BCF4-8E8E47A77B13}">
      <dgm:prSet phldrT="[Text]" custT="1"/>
      <dgm:spPr>
        <a:solidFill>
          <a:srgbClr val="0B4A72"/>
        </a:solidFill>
      </dgm:spPr>
      <dgm:t>
        <a:bodyPr/>
        <a:lstStyle/>
        <a:p>
          <a:r>
            <a:rPr lang="en-US" sz="1800"/>
            <a:t>Worker’s Comp</a:t>
          </a:r>
        </a:p>
      </dgm:t>
    </dgm:pt>
    <dgm:pt modelId="{C73B840C-9264-4A7E-962A-1C1D1515B352}" type="parTrans" cxnId="{A0F3449E-C9AD-4183-946E-C09C1A382E72}">
      <dgm:prSet/>
      <dgm:spPr/>
      <dgm:t>
        <a:bodyPr/>
        <a:lstStyle/>
        <a:p>
          <a:endParaRPr lang="en-US"/>
        </a:p>
      </dgm:t>
    </dgm:pt>
    <dgm:pt modelId="{CA4F9C2C-9A06-499E-85F1-BF79AEE7D093}" type="sibTrans" cxnId="{A0F3449E-C9AD-4183-946E-C09C1A382E72}">
      <dgm:prSet/>
      <dgm:spPr/>
      <dgm:t>
        <a:bodyPr/>
        <a:lstStyle/>
        <a:p>
          <a:endParaRPr lang="en-US"/>
        </a:p>
      </dgm:t>
    </dgm:pt>
    <dgm:pt modelId="{A10695CB-AB8F-49B6-B7C7-E27E1E2A0DFA}">
      <dgm:prSet phldrT="[Text]" custT="1"/>
      <dgm:spPr/>
      <dgm:t>
        <a:bodyPr/>
        <a:lstStyle/>
        <a:p>
          <a:r>
            <a:rPr lang="en-US" sz="1400"/>
            <a:t>“Have you ever filed?”</a:t>
          </a:r>
        </a:p>
      </dgm:t>
    </dgm:pt>
    <dgm:pt modelId="{231BABD9-27DF-4FB3-971E-9220F5721E7E}" type="parTrans" cxnId="{7BC77A39-5B25-46C4-8F16-54548FAAF8B5}">
      <dgm:prSet/>
      <dgm:spPr/>
      <dgm:t>
        <a:bodyPr/>
        <a:lstStyle/>
        <a:p>
          <a:endParaRPr lang="en-US"/>
        </a:p>
      </dgm:t>
    </dgm:pt>
    <dgm:pt modelId="{FF815ABB-F9D7-4215-808B-F2FB0CD02B2D}" type="sibTrans" cxnId="{7BC77A39-5B25-46C4-8F16-54548FAAF8B5}">
      <dgm:prSet/>
      <dgm:spPr/>
      <dgm:t>
        <a:bodyPr/>
        <a:lstStyle/>
        <a:p>
          <a:endParaRPr lang="en-US"/>
        </a:p>
      </dgm:t>
    </dgm:pt>
    <dgm:pt modelId="{08CC6760-3E9F-402D-96A9-744FCD689555}">
      <dgm:prSet phldrT="[Text]" custT="1"/>
      <dgm:spPr/>
      <dgm:t>
        <a:bodyPr/>
        <a:lstStyle/>
        <a:p>
          <a:r>
            <a:rPr lang="en-US" sz="1400"/>
            <a:t>“Have you had any prior work injuries?”</a:t>
          </a:r>
        </a:p>
      </dgm:t>
    </dgm:pt>
    <dgm:pt modelId="{C47A906E-5298-47CE-BCD4-2760740889FE}" type="parTrans" cxnId="{DADD2FB8-4DB6-4407-AFFB-38B52E516936}">
      <dgm:prSet/>
      <dgm:spPr/>
      <dgm:t>
        <a:bodyPr/>
        <a:lstStyle/>
        <a:p>
          <a:endParaRPr lang="en-US"/>
        </a:p>
      </dgm:t>
    </dgm:pt>
    <dgm:pt modelId="{46F7BDBC-BCA3-430F-BC10-1EE9E60A8D9C}" type="sibTrans" cxnId="{DADD2FB8-4DB6-4407-AFFB-38B52E516936}">
      <dgm:prSet/>
      <dgm:spPr/>
      <dgm:t>
        <a:bodyPr/>
        <a:lstStyle/>
        <a:p>
          <a:endParaRPr lang="en-US"/>
        </a:p>
      </dgm:t>
    </dgm:pt>
    <dgm:pt modelId="{20EF522E-AC4F-4543-BB5C-F14288E9DB17}">
      <dgm:prSet custT="1"/>
      <dgm:spPr/>
      <dgm:t>
        <a:bodyPr/>
        <a:lstStyle/>
        <a:p>
          <a:r>
            <a:rPr lang="en-US" sz="1400"/>
            <a:t>“Have you ever declared bankruptcy?”</a:t>
          </a:r>
        </a:p>
      </dgm:t>
    </dgm:pt>
    <dgm:pt modelId="{0A89F74A-E0ED-4E44-AFA6-7CE8F9DE72A7}" type="parTrans" cxnId="{8956C36B-472F-4276-824F-DEF7E7862ADC}">
      <dgm:prSet/>
      <dgm:spPr/>
      <dgm:t>
        <a:bodyPr/>
        <a:lstStyle/>
        <a:p>
          <a:endParaRPr lang="en-US"/>
        </a:p>
      </dgm:t>
    </dgm:pt>
    <dgm:pt modelId="{D87C7B17-5ACF-454E-BE18-26573DC76C37}" type="sibTrans" cxnId="{8956C36B-472F-4276-824F-DEF7E7862ADC}">
      <dgm:prSet/>
      <dgm:spPr/>
      <dgm:t>
        <a:bodyPr/>
        <a:lstStyle/>
        <a:p>
          <a:endParaRPr lang="en-US"/>
        </a:p>
      </dgm:t>
    </dgm:pt>
    <dgm:pt modelId="{765F5045-50A8-4C26-ADB1-66B53010B6FA}" type="pres">
      <dgm:prSet presAssocID="{86B26483-D829-493E-BECC-D4AA319B0E87}" presName="diagram" presStyleCnt="0">
        <dgm:presLayoutVars>
          <dgm:chPref val="1"/>
          <dgm:dir/>
          <dgm:animOne val="branch"/>
          <dgm:animLvl val="lvl"/>
          <dgm:resizeHandles/>
        </dgm:presLayoutVars>
      </dgm:prSet>
      <dgm:spPr/>
    </dgm:pt>
    <dgm:pt modelId="{59DA555B-F09F-4DAB-BFFD-103D35410874}" type="pres">
      <dgm:prSet presAssocID="{B797D6D7-A505-432A-8CFE-4E353253723D}" presName="root" presStyleCnt="0"/>
      <dgm:spPr/>
    </dgm:pt>
    <dgm:pt modelId="{6E9C770D-1581-48C3-8DA0-926E1F5AD8A9}" type="pres">
      <dgm:prSet presAssocID="{B797D6D7-A505-432A-8CFE-4E353253723D}" presName="rootComposite" presStyleCnt="0"/>
      <dgm:spPr/>
    </dgm:pt>
    <dgm:pt modelId="{3D39E107-9738-436B-A95D-F3C0CB3F0CF0}" type="pres">
      <dgm:prSet presAssocID="{B797D6D7-A505-432A-8CFE-4E353253723D}" presName="rootText" presStyleLbl="node1" presStyleIdx="0" presStyleCnt="2" custScaleY="57177"/>
      <dgm:spPr/>
    </dgm:pt>
    <dgm:pt modelId="{C790B05A-0CAC-4069-A743-F33E28A0A31B}" type="pres">
      <dgm:prSet presAssocID="{B797D6D7-A505-432A-8CFE-4E353253723D}" presName="rootConnector" presStyleLbl="node1" presStyleIdx="0" presStyleCnt="2"/>
      <dgm:spPr/>
    </dgm:pt>
    <dgm:pt modelId="{00BE7320-2B5B-4F3D-8713-7C354DB66ABB}" type="pres">
      <dgm:prSet presAssocID="{B797D6D7-A505-432A-8CFE-4E353253723D}" presName="childShape" presStyleCnt="0"/>
      <dgm:spPr/>
    </dgm:pt>
    <dgm:pt modelId="{FDA59499-92EE-4706-A1DA-452A9F57BA3C}" type="pres">
      <dgm:prSet presAssocID="{D90F173D-1831-4D6E-B792-CFAB7D1E4BA8}" presName="Name13" presStyleLbl="parChTrans1D2" presStyleIdx="0" presStyleCnt="5"/>
      <dgm:spPr/>
    </dgm:pt>
    <dgm:pt modelId="{C7FE3BB5-5509-4FD8-9538-095A5BC52409}" type="pres">
      <dgm:prSet presAssocID="{DFEEEC7A-551A-45ED-B673-B0AB2A003243}" presName="childText" presStyleLbl="bgAcc1" presStyleIdx="0" presStyleCnt="5" custScaleX="134562" custScaleY="53654">
        <dgm:presLayoutVars>
          <dgm:bulletEnabled val="1"/>
        </dgm:presLayoutVars>
      </dgm:prSet>
      <dgm:spPr/>
    </dgm:pt>
    <dgm:pt modelId="{3E4B12BB-F21E-4C4F-914B-3796E929F239}" type="pres">
      <dgm:prSet presAssocID="{2EBB92D8-D492-4BDE-BA90-660C48FB6D33}" presName="Name13" presStyleLbl="parChTrans1D2" presStyleIdx="1" presStyleCnt="5"/>
      <dgm:spPr/>
    </dgm:pt>
    <dgm:pt modelId="{94DD2E2D-0C81-4A99-BEEB-45900E3F0BA1}" type="pres">
      <dgm:prSet presAssocID="{8CA73242-1575-42E9-B933-27DA87098BBA}" presName="childText" presStyleLbl="bgAcc1" presStyleIdx="1" presStyleCnt="5" custScaleX="133973" custScaleY="53806">
        <dgm:presLayoutVars>
          <dgm:bulletEnabled val="1"/>
        </dgm:presLayoutVars>
      </dgm:prSet>
      <dgm:spPr/>
    </dgm:pt>
    <dgm:pt modelId="{341CA655-A4AF-4EF1-9D67-4E395DCD9352}" type="pres">
      <dgm:prSet presAssocID="{0A89F74A-E0ED-4E44-AFA6-7CE8F9DE72A7}" presName="Name13" presStyleLbl="parChTrans1D2" presStyleIdx="2" presStyleCnt="5"/>
      <dgm:spPr/>
    </dgm:pt>
    <dgm:pt modelId="{C6B359A9-2E96-4E2D-BF5F-F5CC3856DFDC}" type="pres">
      <dgm:prSet presAssocID="{20EF522E-AC4F-4543-BB5C-F14288E9DB17}" presName="childText" presStyleLbl="bgAcc1" presStyleIdx="2" presStyleCnt="5" custScaleX="134263" custScaleY="48563">
        <dgm:presLayoutVars>
          <dgm:bulletEnabled val="1"/>
        </dgm:presLayoutVars>
      </dgm:prSet>
      <dgm:spPr/>
    </dgm:pt>
    <dgm:pt modelId="{78189CB4-FE30-4BD7-9CC0-062B6D7DAF97}" type="pres">
      <dgm:prSet presAssocID="{03918012-668D-43C3-BCF4-8E8E47A77B13}" presName="root" presStyleCnt="0"/>
      <dgm:spPr/>
    </dgm:pt>
    <dgm:pt modelId="{DA52149A-4EFE-4FAA-B231-84BFFF076F73}" type="pres">
      <dgm:prSet presAssocID="{03918012-668D-43C3-BCF4-8E8E47A77B13}" presName="rootComposite" presStyleCnt="0"/>
      <dgm:spPr/>
    </dgm:pt>
    <dgm:pt modelId="{59FCA75C-725F-451B-B732-1A95C3ACA607}" type="pres">
      <dgm:prSet presAssocID="{03918012-668D-43C3-BCF4-8E8E47A77B13}" presName="rootText" presStyleLbl="node1" presStyleIdx="1" presStyleCnt="2" custScaleY="57177"/>
      <dgm:spPr/>
    </dgm:pt>
    <dgm:pt modelId="{325FF044-1D80-46B3-AAFF-F7398F63A248}" type="pres">
      <dgm:prSet presAssocID="{03918012-668D-43C3-BCF4-8E8E47A77B13}" presName="rootConnector" presStyleLbl="node1" presStyleIdx="1" presStyleCnt="2"/>
      <dgm:spPr/>
    </dgm:pt>
    <dgm:pt modelId="{1B94DD79-F921-44DF-AAE5-D95EA3420E21}" type="pres">
      <dgm:prSet presAssocID="{03918012-668D-43C3-BCF4-8E8E47A77B13}" presName="childShape" presStyleCnt="0"/>
      <dgm:spPr/>
    </dgm:pt>
    <dgm:pt modelId="{74081899-89F7-42EC-BB33-4513EFE1E644}" type="pres">
      <dgm:prSet presAssocID="{231BABD9-27DF-4FB3-971E-9220F5721E7E}" presName="Name13" presStyleLbl="parChTrans1D2" presStyleIdx="3" presStyleCnt="5"/>
      <dgm:spPr/>
    </dgm:pt>
    <dgm:pt modelId="{577F70AD-B714-40CF-8254-E9AE81873F20}" type="pres">
      <dgm:prSet presAssocID="{A10695CB-AB8F-49B6-B7C7-E27E1E2A0DFA}" presName="childText" presStyleLbl="bgAcc1" presStyleIdx="3" presStyleCnt="5" custScaleX="134263" custScaleY="48131">
        <dgm:presLayoutVars>
          <dgm:bulletEnabled val="1"/>
        </dgm:presLayoutVars>
      </dgm:prSet>
      <dgm:spPr/>
    </dgm:pt>
    <dgm:pt modelId="{D7E561D2-D19A-4F70-A545-4AA4793E98F4}" type="pres">
      <dgm:prSet presAssocID="{C47A906E-5298-47CE-BCD4-2760740889FE}" presName="Name13" presStyleLbl="parChTrans1D2" presStyleIdx="4" presStyleCnt="5"/>
      <dgm:spPr/>
    </dgm:pt>
    <dgm:pt modelId="{147B9802-F170-48A7-9724-2E4DBCE379DC}" type="pres">
      <dgm:prSet presAssocID="{08CC6760-3E9F-402D-96A9-744FCD689555}" presName="childText" presStyleLbl="bgAcc1" presStyleIdx="4" presStyleCnt="5" custScaleX="134263" custScaleY="48131">
        <dgm:presLayoutVars>
          <dgm:bulletEnabled val="1"/>
        </dgm:presLayoutVars>
      </dgm:prSet>
      <dgm:spPr/>
    </dgm:pt>
  </dgm:ptLst>
  <dgm:cxnLst>
    <dgm:cxn modelId="{3D929000-D852-47B0-AF63-6D618E038354}" type="presOf" srcId="{D90F173D-1831-4D6E-B792-CFAB7D1E4BA8}" destId="{FDA59499-92EE-4706-A1DA-452A9F57BA3C}" srcOrd="0" destOrd="0" presId="urn:microsoft.com/office/officeart/2005/8/layout/hierarchy3"/>
    <dgm:cxn modelId="{81404A04-D28D-49C7-B6A6-2F02AA7F078B}" type="presOf" srcId="{20EF522E-AC4F-4543-BB5C-F14288E9DB17}" destId="{C6B359A9-2E96-4E2D-BF5F-F5CC3856DFDC}" srcOrd="0" destOrd="0" presId="urn:microsoft.com/office/officeart/2005/8/layout/hierarchy3"/>
    <dgm:cxn modelId="{B0955514-2D3C-4774-9A6C-DA201D7EC19E}" srcId="{B797D6D7-A505-432A-8CFE-4E353253723D}" destId="{8CA73242-1575-42E9-B933-27DA87098BBA}" srcOrd="1" destOrd="0" parTransId="{2EBB92D8-D492-4BDE-BA90-660C48FB6D33}" sibTransId="{1432FD91-C6EB-4F0F-BAEE-9D00342BE83A}"/>
    <dgm:cxn modelId="{3791602B-123B-4D15-B01D-A28019753CC5}" srcId="{B797D6D7-A505-432A-8CFE-4E353253723D}" destId="{DFEEEC7A-551A-45ED-B673-B0AB2A003243}" srcOrd="0" destOrd="0" parTransId="{D90F173D-1831-4D6E-B792-CFAB7D1E4BA8}" sibTransId="{CE994039-F510-46AA-98FB-A05D8B7FCD15}"/>
    <dgm:cxn modelId="{3B6C9037-6F95-48CC-B580-DD8FD52F0DC9}" type="presOf" srcId="{B797D6D7-A505-432A-8CFE-4E353253723D}" destId="{C790B05A-0CAC-4069-A743-F33E28A0A31B}" srcOrd="1" destOrd="0" presId="urn:microsoft.com/office/officeart/2005/8/layout/hierarchy3"/>
    <dgm:cxn modelId="{7BC77A39-5B25-46C4-8F16-54548FAAF8B5}" srcId="{03918012-668D-43C3-BCF4-8E8E47A77B13}" destId="{A10695CB-AB8F-49B6-B7C7-E27E1E2A0DFA}" srcOrd="0" destOrd="0" parTransId="{231BABD9-27DF-4FB3-971E-9220F5721E7E}" sibTransId="{FF815ABB-F9D7-4215-808B-F2FB0CD02B2D}"/>
    <dgm:cxn modelId="{8956C36B-472F-4276-824F-DEF7E7862ADC}" srcId="{B797D6D7-A505-432A-8CFE-4E353253723D}" destId="{20EF522E-AC4F-4543-BB5C-F14288E9DB17}" srcOrd="2" destOrd="0" parTransId="{0A89F74A-E0ED-4E44-AFA6-7CE8F9DE72A7}" sibTransId="{D87C7B17-5ACF-454E-BE18-26573DC76C37}"/>
    <dgm:cxn modelId="{4A2B4573-F0A2-4795-BDD4-FB6BF6097A38}" type="presOf" srcId="{A10695CB-AB8F-49B6-B7C7-E27E1E2A0DFA}" destId="{577F70AD-B714-40CF-8254-E9AE81873F20}" srcOrd="0" destOrd="0" presId="urn:microsoft.com/office/officeart/2005/8/layout/hierarchy3"/>
    <dgm:cxn modelId="{A724B783-B906-4F86-8CE4-57639CF8BC28}" type="presOf" srcId="{0A89F74A-E0ED-4E44-AFA6-7CE8F9DE72A7}" destId="{341CA655-A4AF-4EF1-9D67-4E395DCD9352}" srcOrd="0" destOrd="0" presId="urn:microsoft.com/office/officeart/2005/8/layout/hierarchy3"/>
    <dgm:cxn modelId="{79694391-96CA-40C1-A8A0-09D35B68571E}" type="presOf" srcId="{8CA73242-1575-42E9-B933-27DA87098BBA}" destId="{94DD2E2D-0C81-4A99-BEEB-45900E3F0BA1}" srcOrd="0" destOrd="0" presId="urn:microsoft.com/office/officeart/2005/8/layout/hierarchy3"/>
    <dgm:cxn modelId="{A0F3449E-C9AD-4183-946E-C09C1A382E72}" srcId="{86B26483-D829-493E-BECC-D4AA319B0E87}" destId="{03918012-668D-43C3-BCF4-8E8E47A77B13}" srcOrd="1" destOrd="0" parTransId="{C73B840C-9264-4A7E-962A-1C1D1515B352}" sibTransId="{CA4F9C2C-9A06-499E-85F1-BF79AEE7D093}"/>
    <dgm:cxn modelId="{73A040A3-CD30-4E17-B5AB-E785EE3F0E69}" srcId="{86B26483-D829-493E-BECC-D4AA319B0E87}" destId="{B797D6D7-A505-432A-8CFE-4E353253723D}" srcOrd="0" destOrd="0" parTransId="{E3CE4121-A89E-4FE5-B2D1-A24BCF3E3D85}" sibTransId="{5540C0DC-2694-4545-B375-FF8382DA4D1C}"/>
    <dgm:cxn modelId="{35E033A8-86F6-49C3-9FA8-98B204507F12}" type="presOf" srcId="{03918012-668D-43C3-BCF4-8E8E47A77B13}" destId="{59FCA75C-725F-451B-B732-1A95C3ACA607}" srcOrd="0" destOrd="0" presId="urn:microsoft.com/office/officeart/2005/8/layout/hierarchy3"/>
    <dgm:cxn modelId="{6828ABAC-8B18-4254-AA6E-9693C14C36AA}" type="presOf" srcId="{08CC6760-3E9F-402D-96A9-744FCD689555}" destId="{147B9802-F170-48A7-9724-2E4DBCE379DC}" srcOrd="0" destOrd="0" presId="urn:microsoft.com/office/officeart/2005/8/layout/hierarchy3"/>
    <dgm:cxn modelId="{DADD2FB8-4DB6-4407-AFFB-38B52E516936}" srcId="{03918012-668D-43C3-BCF4-8E8E47A77B13}" destId="{08CC6760-3E9F-402D-96A9-744FCD689555}" srcOrd="1" destOrd="0" parTransId="{C47A906E-5298-47CE-BCD4-2760740889FE}" sibTransId="{46F7BDBC-BCA3-430F-BC10-1EE9E60A8D9C}"/>
    <dgm:cxn modelId="{A7A1E3BD-C8AB-4D0F-97AD-5564AEE1EBEB}" type="presOf" srcId="{DFEEEC7A-551A-45ED-B673-B0AB2A003243}" destId="{C7FE3BB5-5509-4FD8-9538-095A5BC52409}" srcOrd="0" destOrd="0" presId="urn:microsoft.com/office/officeart/2005/8/layout/hierarchy3"/>
    <dgm:cxn modelId="{374D36DB-4322-4137-AAAE-FBC4E3FE47AF}" type="presOf" srcId="{03918012-668D-43C3-BCF4-8E8E47A77B13}" destId="{325FF044-1D80-46B3-AAFF-F7398F63A248}" srcOrd="1" destOrd="0" presId="urn:microsoft.com/office/officeart/2005/8/layout/hierarchy3"/>
    <dgm:cxn modelId="{E1E7D7DC-A81C-4CC8-B1AE-7EC65E1C9046}" type="presOf" srcId="{2EBB92D8-D492-4BDE-BA90-660C48FB6D33}" destId="{3E4B12BB-F21E-4C4F-914B-3796E929F239}" srcOrd="0" destOrd="0" presId="urn:microsoft.com/office/officeart/2005/8/layout/hierarchy3"/>
    <dgm:cxn modelId="{029F69DD-A7A3-49BC-8245-A4D8530521B8}" type="presOf" srcId="{C47A906E-5298-47CE-BCD4-2760740889FE}" destId="{D7E561D2-D19A-4F70-A545-4AA4793E98F4}" srcOrd="0" destOrd="0" presId="urn:microsoft.com/office/officeart/2005/8/layout/hierarchy3"/>
    <dgm:cxn modelId="{6A4BDBDF-6C83-4C93-BD7D-76B1AF9DE5E5}" type="presOf" srcId="{B797D6D7-A505-432A-8CFE-4E353253723D}" destId="{3D39E107-9738-436B-A95D-F3C0CB3F0CF0}" srcOrd="0" destOrd="0" presId="urn:microsoft.com/office/officeart/2005/8/layout/hierarchy3"/>
    <dgm:cxn modelId="{51D3EEE1-8A65-483B-9EA1-78E058F9EBBF}" type="presOf" srcId="{86B26483-D829-493E-BECC-D4AA319B0E87}" destId="{765F5045-50A8-4C26-ADB1-66B53010B6FA}" srcOrd="0" destOrd="0" presId="urn:microsoft.com/office/officeart/2005/8/layout/hierarchy3"/>
    <dgm:cxn modelId="{D5D4F6FB-B30B-47A0-AEC4-832F935E406C}" type="presOf" srcId="{231BABD9-27DF-4FB3-971E-9220F5721E7E}" destId="{74081899-89F7-42EC-BB33-4513EFE1E644}" srcOrd="0" destOrd="0" presId="urn:microsoft.com/office/officeart/2005/8/layout/hierarchy3"/>
    <dgm:cxn modelId="{4838DFB0-9630-4501-83AF-F21A0AA22268}" type="presParOf" srcId="{765F5045-50A8-4C26-ADB1-66B53010B6FA}" destId="{59DA555B-F09F-4DAB-BFFD-103D35410874}" srcOrd="0" destOrd="0" presId="urn:microsoft.com/office/officeart/2005/8/layout/hierarchy3"/>
    <dgm:cxn modelId="{26E57F02-0BCE-4B6C-8561-C534570C136B}" type="presParOf" srcId="{59DA555B-F09F-4DAB-BFFD-103D35410874}" destId="{6E9C770D-1581-48C3-8DA0-926E1F5AD8A9}" srcOrd="0" destOrd="0" presId="urn:microsoft.com/office/officeart/2005/8/layout/hierarchy3"/>
    <dgm:cxn modelId="{59372E8F-F84C-4B07-8185-B481656EC20D}" type="presParOf" srcId="{6E9C770D-1581-48C3-8DA0-926E1F5AD8A9}" destId="{3D39E107-9738-436B-A95D-F3C0CB3F0CF0}" srcOrd="0" destOrd="0" presId="urn:microsoft.com/office/officeart/2005/8/layout/hierarchy3"/>
    <dgm:cxn modelId="{99C3E199-10AB-407C-A16D-16FDA298D4A5}" type="presParOf" srcId="{6E9C770D-1581-48C3-8DA0-926E1F5AD8A9}" destId="{C790B05A-0CAC-4069-A743-F33E28A0A31B}" srcOrd="1" destOrd="0" presId="urn:microsoft.com/office/officeart/2005/8/layout/hierarchy3"/>
    <dgm:cxn modelId="{A59BEEE6-02DF-4D1C-9253-F27A6D26F2DC}" type="presParOf" srcId="{59DA555B-F09F-4DAB-BFFD-103D35410874}" destId="{00BE7320-2B5B-4F3D-8713-7C354DB66ABB}" srcOrd="1" destOrd="0" presId="urn:microsoft.com/office/officeart/2005/8/layout/hierarchy3"/>
    <dgm:cxn modelId="{100C5423-D690-4A0F-BD9B-E0099173F60C}" type="presParOf" srcId="{00BE7320-2B5B-4F3D-8713-7C354DB66ABB}" destId="{FDA59499-92EE-4706-A1DA-452A9F57BA3C}" srcOrd="0" destOrd="0" presId="urn:microsoft.com/office/officeart/2005/8/layout/hierarchy3"/>
    <dgm:cxn modelId="{003A301B-7251-4BB7-ABB3-B2B240F03BAE}" type="presParOf" srcId="{00BE7320-2B5B-4F3D-8713-7C354DB66ABB}" destId="{C7FE3BB5-5509-4FD8-9538-095A5BC52409}" srcOrd="1" destOrd="0" presId="urn:microsoft.com/office/officeart/2005/8/layout/hierarchy3"/>
    <dgm:cxn modelId="{F00D1458-4226-416E-86FE-6EFD010A809B}" type="presParOf" srcId="{00BE7320-2B5B-4F3D-8713-7C354DB66ABB}" destId="{3E4B12BB-F21E-4C4F-914B-3796E929F239}" srcOrd="2" destOrd="0" presId="urn:microsoft.com/office/officeart/2005/8/layout/hierarchy3"/>
    <dgm:cxn modelId="{6B4EB442-81CF-4708-AD03-95A56CA64753}" type="presParOf" srcId="{00BE7320-2B5B-4F3D-8713-7C354DB66ABB}" destId="{94DD2E2D-0C81-4A99-BEEB-45900E3F0BA1}" srcOrd="3" destOrd="0" presId="urn:microsoft.com/office/officeart/2005/8/layout/hierarchy3"/>
    <dgm:cxn modelId="{A91E58DD-CF2F-4589-AD75-CCE9B995E461}" type="presParOf" srcId="{00BE7320-2B5B-4F3D-8713-7C354DB66ABB}" destId="{341CA655-A4AF-4EF1-9D67-4E395DCD9352}" srcOrd="4" destOrd="0" presId="urn:microsoft.com/office/officeart/2005/8/layout/hierarchy3"/>
    <dgm:cxn modelId="{641757F1-331A-4F3F-B236-EFD64176A683}" type="presParOf" srcId="{00BE7320-2B5B-4F3D-8713-7C354DB66ABB}" destId="{C6B359A9-2E96-4E2D-BF5F-F5CC3856DFDC}" srcOrd="5" destOrd="0" presId="urn:microsoft.com/office/officeart/2005/8/layout/hierarchy3"/>
    <dgm:cxn modelId="{F448F482-181D-4F94-8DD8-0F757286AAEB}" type="presParOf" srcId="{765F5045-50A8-4C26-ADB1-66B53010B6FA}" destId="{78189CB4-FE30-4BD7-9CC0-062B6D7DAF97}" srcOrd="1" destOrd="0" presId="urn:microsoft.com/office/officeart/2005/8/layout/hierarchy3"/>
    <dgm:cxn modelId="{91E3D375-5570-47DB-B3F6-01F88A3D007F}" type="presParOf" srcId="{78189CB4-FE30-4BD7-9CC0-062B6D7DAF97}" destId="{DA52149A-4EFE-4FAA-B231-84BFFF076F73}" srcOrd="0" destOrd="0" presId="urn:microsoft.com/office/officeart/2005/8/layout/hierarchy3"/>
    <dgm:cxn modelId="{DB3BCA63-83DB-4D44-BA2A-F4734D5A566A}" type="presParOf" srcId="{DA52149A-4EFE-4FAA-B231-84BFFF076F73}" destId="{59FCA75C-725F-451B-B732-1A95C3ACA607}" srcOrd="0" destOrd="0" presId="urn:microsoft.com/office/officeart/2005/8/layout/hierarchy3"/>
    <dgm:cxn modelId="{994BD448-9110-4D70-A5E1-4704C25F83DF}" type="presParOf" srcId="{DA52149A-4EFE-4FAA-B231-84BFFF076F73}" destId="{325FF044-1D80-46B3-AAFF-F7398F63A248}" srcOrd="1" destOrd="0" presId="urn:microsoft.com/office/officeart/2005/8/layout/hierarchy3"/>
    <dgm:cxn modelId="{912F7F37-5D94-4EE7-91F0-785DD8929AB9}" type="presParOf" srcId="{78189CB4-FE30-4BD7-9CC0-062B6D7DAF97}" destId="{1B94DD79-F921-44DF-AAE5-D95EA3420E21}" srcOrd="1" destOrd="0" presId="urn:microsoft.com/office/officeart/2005/8/layout/hierarchy3"/>
    <dgm:cxn modelId="{61A985E7-4929-461E-934F-9A3C8C1FB5F2}" type="presParOf" srcId="{1B94DD79-F921-44DF-AAE5-D95EA3420E21}" destId="{74081899-89F7-42EC-BB33-4513EFE1E644}" srcOrd="0" destOrd="0" presId="urn:microsoft.com/office/officeart/2005/8/layout/hierarchy3"/>
    <dgm:cxn modelId="{50991C85-E6B4-4632-8BDD-342401849FEE}" type="presParOf" srcId="{1B94DD79-F921-44DF-AAE5-D95EA3420E21}" destId="{577F70AD-B714-40CF-8254-E9AE81873F20}" srcOrd="1" destOrd="0" presId="urn:microsoft.com/office/officeart/2005/8/layout/hierarchy3"/>
    <dgm:cxn modelId="{B69FD45D-EBD6-453A-B04D-5EEEBF641206}" type="presParOf" srcId="{1B94DD79-F921-44DF-AAE5-D95EA3420E21}" destId="{D7E561D2-D19A-4F70-A545-4AA4793E98F4}" srcOrd="2" destOrd="0" presId="urn:microsoft.com/office/officeart/2005/8/layout/hierarchy3"/>
    <dgm:cxn modelId="{4E501FE3-5687-41E0-87FD-6A9A4DD2FDB1}" type="presParOf" srcId="{1B94DD79-F921-44DF-AAE5-D95EA3420E21}" destId="{147B9802-F170-48A7-9724-2E4DBCE379DC}"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B26483-D829-493E-BECC-D4AA319B0E87}"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B797D6D7-A505-432A-8CFE-4E353253723D}">
      <dgm:prSet phldrT="[Text]" custT="1"/>
      <dgm:spPr>
        <a:solidFill>
          <a:srgbClr val="0B4A72"/>
        </a:solidFill>
      </dgm:spPr>
      <dgm:t>
        <a:bodyPr/>
        <a:lstStyle/>
        <a:p>
          <a:r>
            <a:rPr lang="en-US" sz="1800"/>
            <a:t>Physical Features</a:t>
          </a:r>
        </a:p>
      </dgm:t>
    </dgm:pt>
    <dgm:pt modelId="{E3CE4121-A89E-4FE5-B2D1-A24BCF3E3D85}" type="parTrans" cxnId="{73A040A3-CD30-4E17-B5AB-E785EE3F0E69}">
      <dgm:prSet/>
      <dgm:spPr/>
      <dgm:t>
        <a:bodyPr/>
        <a:lstStyle/>
        <a:p>
          <a:endParaRPr lang="en-US"/>
        </a:p>
      </dgm:t>
    </dgm:pt>
    <dgm:pt modelId="{5540C0DC-2694-4545-B375-FF8382DA4D1C}" type="sibTrans" cxnId="{73A040A3-CD30-4E17-B5AB-E785EE3F0E69}">
      <dgm:prSet/>
      <dgm:spPr/>
      <dgm:t>
        <a:bodyPr/>
        <a:lstStyle/>
        <a:p>
          <a:endParaRPr lang="en-US"/>
        </a:p>
      </dgm:t>
    </dgm:pt>
    <dgm:pt modelId="{DFEEEC7A-551A-45ED-B673-B0AB2A003243}">
      <dgm:prSet phldrT="[Text]" custT="1"/>
      <dgm:spPr/>
      <dgm:t>
        <a:bodyPr/>
        <a:lstStyle/>
        <a:p>
          <a:r>
            <a:rPr lang="en-US" sz="1400"/>
            <a:t>It is illegal to ask about weight, height, impairment or other non-specified job-related physical data.</a:t>
          </a:r>
        </a:p>
      </dgm:t>
    </dgm:pt>
    <dgm:pt modelId="{D90F173D-1831-4D6E-B792-CFAB7D1E4BA8}" type="parTrans" cxnId="{3791602B-123B-4D15-B01D-A28019753CC5}">
      <dgm:prSet/>
      <dgm:spPr/>
      <dgm:t>
        <a:bodyPr/>
        <a:lstStyle/>
        <a:p>
          <a:endParaRPr lang="en-US"/>
        </a:p>
      </dgm:t>
    </dgm:pt>
    <dgm:pt modelId="{CE994039-F510-46AA-98FB-A05D8B7FCD15}" type="sibTrans" cxnId="{3791602B-123B-4D15-B01D-A28019753CC5}">
      <dgm:prSet/>
      <dgm:spPr/>
      <dgm:t>
        <a:bodyPr/>
        <a:lstStyle/>
        <a:p>
          <a:endParaRPr lang="en-US"/>
        </a:p>
      </dgm:t>
    </dgm:pt>
    <dgm:pt modelId="{03918012-668D-43C3-BCF4-8E8E47A77B13}">
      <dgm:prSet phldrT="[Text]" custT="1"/>
      <dgm:spPr>
        <a:solidFill>
          <a:srgbClr val="0B4A72"/>
        </a:solidFill>
      </dgm:spPr>
      <dgm:t>
        <a:bodyPr/>
        <a:lstStyle/>
        <a:p>
          <a:r>
            <a:rPr lang="en-US" sz="1800"/>
            <a:t>Race, Color, Sexual Orientation</a:t>
          </a:r>
        </a:p>
      </dgm:t>
    </dgm:pt>
    <dgm:pt modelId="{C73B840C-9264-4A7E-962A-1C1D1515B352}" type="parTrans" cxnId="{A0F3449E-C9AD-4183-946E-C09C1A382E72}">
      <dgm:prSet/>
      <dgm:spPr/>
      <dgm:t>
        <a:bodyPr/>
        <a:lstStyle/>
        <a:p>
          <a:endParaRPr lang="en-US"/>
        </a:p>
      </dgm:t>
    </dgm:pt>
    <dgm:pt modelId="{CA4F9C2C-9A06-499E-85F1-BF79AEE7D093}" type="sibTrans" cxnId="{A0F3449E-C9AD-4183-946E-C09C1A382E72}">
      <dgm:prSet/>
      <dgm:spPr/>
      <dgm:t>
        <a:bodyPr/>
        <a:lstStyle/>
        <a:p>
          <a:endParaRPr lang="en-US"/>
        </a:p>
      </dgm:t>
    </dgm:pt>
    <dgm:pt modelId="{765F5045-50A8-4C26-ADB1-66B53010B6FA}" type="pres">
      <dgm:prSet presAssocID="{86B26483-D829-493E-BECC-D4AA319B0E87}" presName="diagram" presStyleCnt="0">
        <dgm:presLayoutVars>
          <dgm:chPref val="1"/>
          <dgm:dir/>
          <dgm:animOne val="branch"/>
          <dgm:animLvl val="lvl"/>
          <dgm:resizeHandles/>
        </dgm:presLayoutVars>
      </dgm:prSet>
      <dgm:spPr/>
    </dgm:pt>
    <dgm:pt modelId="{59DA555B-F09F-4DAB-BFFD-103D35410874}" type="pres">
      <dgm:prSet presAssocID="{B797D6D7-A505-432A-8CFE-4E353253723D}" presName="root" presStyleCnt="0"/>
      <dgm:spPr/>
    </dgm:pt>
    <dgm:pt modelId="{6E9C770D-1581-48C3-8DA0-926E1F5AD8A9}" type="pres">
      <dgm:prSet presAssocID="{B797D6D7-A505-432A-8CFE-4E353253723D}" presName="rootComposite" presStyleCnt="0"/>
      <dgm:spPr/>
    </dgm:pt>
    <dgm:pt modelId="{3D39E107-9738-436B-A95D-F3C0CB3F0CF0}" type="pres">
      <dgm:prSet presAssocID="{B797D6D7-A505-432A-8CFE-4E353253723D}" presName="rootText" presStyleLbl="node1" presStyleIdx="0" presStyleCnt="2" custScaleY="57177"/>
      <dgm:spPr/>
    </dgm:pt>
    <dgm:pt modelId="{C790B05A-0CAC-4069-A743-F33E28A0A31B}" type="pres">
      <dgm:prSet presAssocID="{B797D6D7-A505-432A-8CFE-4E353253723D}" presName="rootConnector" presStyleLbl="node1" presStyleIdx="0" presStyleCnt="2"/>
      <dgm:spPr/>
    </dgm:pt>
    <dgm:pt modelId="{00BE7320-2B5B-4F3D-8713-7C354DB66ABB}" type="pres">
      <dgm:prSet presAssocID="{B797D6D7-A505-432A-8CFE-4E353253723D}" presName="childShape" presStyleCnt="0"/>
      <dgm:spPr/>
    </dgm:pt>
    <dgm:pt modelId="{FDA59499-92EE-4706-A1DA-452A9F57BA3C}" type="pres">
      <dgm:prSet presAssocID="{D90F173D-1831-4D6E-B792-CFAB7D1E4BA8}" presName="Name13" presStyleLbl="parChTrans1D2" presStyleIdx="0" presStyleCnt="1"/>
      <dgm:spPr/>
    </dgm:pt>
    <dgm:pt modelId="{C7FE3BB5-5509-4FD8-9538-095A5BC52409}" type="pres">
      <dgm:prSet presAssocID="{DFEEEC7A-551A-45ED-B673-B0AB2A003243}" presName="childText" presStyleLbl="bgAcc1" presStyleIdx="0" presStyleCnt="1" custScaleX="134562" custScaleY="77331">
        <dgm:presLayoutVars>
          <dgm:bulletEnabled val="1"/>
        </dgm:presLayoutVars>
      </dgm:prSet>
      <dgm:spPr/>
    </dgm:pt>
    <dgm:pt modelId="{78189CB4-FE30-4BD7-9CC0-062B6D7DAF97}" type="pres">
      <dgm:prSet presAssocID="{03918012-668D-43C3-BCF4-8E8E47A77B13}" presName="root" presStyleCnt="0"/>
      <dgm:spPr/>
    </dgm:pt>
    <dgm:pt modelId="{DA52149A-4EFE-4FAA-B231-84BFFF076F73}" type="pres">
      <dgm:prSet presAssocID="{03918012-668D-43C3-BCF4-8E8E47A77B13}" presName="rootComposite" presStyleCnt="0"/>
      <dgm:spPr/>
    </dgm:pt>
    <dgm:pt modelId="{59FCA75C-725F-451B-B732-1A95C3ACA607}" type="pres">
      <dgm:prSet presAssocID="{03918012-668D-43C3-BCF4-8E8E47A77B13}" presName="rootText" presStyleLbl="node1" presStyleIdx="1" presStyleCnt="2" custScaleY="57177"/>
      <dgm:spPr/>
    </dgm:pt>
    <dgm:pt modelId="{325FF044-1D80-46B3-AAFF-F7398F63A248}" type="pres">
      <dgm:prSet presAssocID="{03918012-668D-43C3-BCF4-8E8E47A77B13}" presName="rootConnector" presStyleLbl="node1" presStyleIdx="1" presStyleCnt="2"/>
      <dgm:spPr/>
    </dgm:pt>
    <dgm:pt modelId="{1B94DD79-F921-44DF-AAE5-D95EA3420E21}" type="pres">
      <dgm:prSet presAssocID="{03918012-668D-43C3-BCF4-8E8E47A77B13}" presName="childShape" presStyleCnt="0"/>
      <dgm:spPr/>
    </dgm:pt>
  </dgm:ptLst>
  <dgm:cxnLst>
    <dgm:cxn modelId="{3D929000-D852-47B0-AF63-6D618E038354}" type="presOf" srcId="{D90F173D-1831-4D6E-B792-CFAB7D1E4BA8}" destId="{FDA59499-92EE-4706-A1DA-452A9F57BA3C}" srcOrd="0" destOrd="0" presId="urn:microsoft.com/office/officeart/2005/8/layout/hierarchy3"/>
    <dgm:cxn modelId="{3791602B-123B-4D15-B01D-A28019753CC5}" srcId="{B797D6D7-A505-432A-8CFE-4E353253723D}" destId="{DFEEEC7A-551A-45ED-B673-B0AB2A003243}" srcOrd="0" destOrd="0" parTransId="{D90F173D-1831-4D6E-B792-CFAB7D1E4BA8}" sibTransId="{CE994039-F510-46AA-98FB-A05D8B7FCD15}"/>
    <dgm:cxn modelId="{3B6C9037-6F95-48CC-B580-DD8FD52F0DC9}" type="presOf" srcId="{B797D6D7-A505-432A-8CFE-4E353253723D}" destId="{C790B05A-0CAC-4069-A743-F33E28A0A31B}" srcOrd="1" destOrd="0" presId="urn:microsoft.com/office/officeart/2005/8/layout/hierarchy3"/>
    <dgm:cxn modelId="{A0F3449E-C9AD-4183-946E-C09C1A382E72}" srcId="{86B26483-D829-493E-BECC-D4AA319B0E87}" destId="{03918012-668D-43C3-BCF4-8E8E47A77B13}" srcOrd="1" destOrd="0" parTransId="{C73B840C-9264-4A7E-962A-1C1D1515B352}" sibTransId="{CA4F9C2C-9A06-499E-85F1-BF79AEE7D093}"/>
    <dgm:cxn modelId="{73A040A3-CD30-4E17-B5AB-E785EE3F0E69}" srcId="{86B26483-D829-493E-BECC-D4AA319B0E87}" destId="{B797D6D7-A505-432A-8CFE-4E353253723D}" srcOrd="0" destOrd="0" parTransId="{E3CE4121-A89E-4FE5-B2D1-A24BCF3E3D85}" sibTransId="{5540C0DC-2694-4545-B375-FF8382DA4D1C}"/>
    <dgm:cxn modelId="{35E033A8-86F6-49C3-9FA8-98B204507F12}" type="presOf" srcId="{03918012-668D-43C3-BCF4-8E8E47A77B13}" destId="{59FCA75C-725F-451B-B732-1A95C3ACA607}" srcOrd="0" destOrd="0" presId="urn:microsoft.com/office/officeart/2005/8/layout/hierarchy3"/>
    <dgm:cxn modelId="{A7A1E3BD-C8AB-4D0F-97AD-5564AEE1EBEB}" type="presOf" srcId="{DFEEEC7A-551A-45ED-B673-B0AB2A003243}" destId="{C7FE3BB5-5509-4FD8-9538-095A5BC52409}" srcOrd="0" destOrd="0" presId="urn:microsoft.com/office/officeart/2005/8/layout/hierarchy3"/>
    <dgm:cxn modelId="{374D36DB-4322-4137-AAAE-FBC4E3FE47AF}" type="presOf" srcId="{03918012-668D-43C3-BCF4-8E8E47A77B13}" destId="{325FF044-1D80-46B3-AAFF-F7398F63A248}" srcOrd="1" destOrd="0" presId="urn:microsoft.com/office/officeart/2005/8/layout/hierarchy3"/>
    <dgm:cxn modelId="{6A4BDBDF-6C83-4C93-BD7D-76B1AF9DE5E5}" type="presOf" srcId="{B797D6D7-A505-432A-8CFE-4E353253723D}" destId="{3D39E107-9738-436B-A95D-F3C0CB3F0CF0}" srcOrd="0" destOrd="0" presId="urn:microsoft.com/office/officeart/2005/8/layout/hierarchy3"/>
    <dgm:cxn modelId="{51D3EEE1-8A65-483B-9EA1-78E058F9EBBF}" type="presOf" srcId="{86B26483-D829-493E-BECC-D4AA319B0E87}" destId="{765F5045-50A8-4C26-ADB1-66B53010B6FA}" srcOrd="0" destOrd="0" presId="urn:microsoft.com/office/officeart/2005/8/layout/hierarchy3"/>
    <dgm:cxn modelId="{4838DFB0-9630-4501-83AF-F21A0AA22268}" type="presParOf" srcId="{765F5045-50A8-4C26-ADB1-66B53010B6FA}" destId="{59DA555B-F09F-4DAB-BFFD-103D35410874}" srcOrd="0" destOrd="0" presId="urn:microsoft.com/office/officeart/2005/8/layout/hierarchy3"/>
    <dgm:cxn modelId="{26E57F02-0BCE-4B6C-8561-C534570C136B}" type="presParOf" srcId="{59DA555B-F09F-4DAB-BFFD-103D35410874}" destId="{6E9C770D-1581-48C3-8DA0-926E1F5AD8A9}" srcOrd="0" destOrd="0" presId="urn:microsoft.com/office/officeart/2005/8/layout/hierarchy3"/>
    <dgm:cxn modelId="{59372E8F-F84C-4B07-8185-B481656EC20D}" type="presParOf" srcId="{6E9C770D-1581-48C3-8DA0-926E1F5AD8A9}" destId="{3D39E107-9738-436B-A95D-F3C0CB3F0CF0}" srcOrd="0" destOrd="0" presId="urn:microsoft.com/office/officeart/2005/8/layout/hierarchy3"/>
    <dgm:cxn modelId="{99C3E199-10AB-407C-A16D-16FDA298D4A5}" type="presParOf" srcId="{6E9C770D-1581-48C3-8DA0-926E1F5AD8A9}" destId="{C790B05A-0CAC-4069-A743-F33E28A0A31B}" srcOrd="1" destOrd="0" presId="urn:microsoft.com/office/officeart/2005/8/layout/hierarchy3"/>
    <dgm:cxn modelId="{A59BEEE6-02DF-4D1C-9253-F27A6D26F2DC}" type="presParOf" srcId="{59DA555B-F09F-4DAB-BFFD-103D35410874}" destId="{00BE7320-2B5B-4F3D-8713-7C354DB66ABB}" srcOrd="1" destOrd="0" presId="urn:microsoft.com/office/officeart/2005/8/layout/hierarchy3"/>
    <dgm:cxn modelId="{100C5423-D690-4A0F-BD9B-E0099173F60C}" type="presParOf" srcId="{00BE7320-2B5B-4F3D-8713-7C354DB66ABB}" destId="{FDA59499-92EE-4706-A1DA-452A9F57BA3C}" srcOrd="0" destOrd="0" presId="urn:microsoft.com/office/officeart/2005/8/layout/hierarchy3"/>
    <dgm:cxn modelId="{003A301B-7251-4BB7-ABB3-B2B240F03BAE}" type="presParOf" srcId="{00BE7320-2B5B-4F3D-8713-7C354DB66ABB}" destId="{C7FE3BB5-5509-4FD8-9538-095A5BC52409}" srcOrd="1" destOrd="0" presId="urn:microsoft.com/office/officeart/2005/8/layout/hierarchy3"/>
    <dgm:cxn modelId="{F448F482-181D-4F94-8DD8-0F757286AAEB}" type="presParOf" srcId="{765F5045-50A8-4C26-ADB1-66B53010B6FA}" destId="{78189CB4-FE30-4BD7-9CC0-062B6D7DAF97}" srcOrd="1" destOrd="0" presId="urn:microsoft.com/office/officeart/2005/8/layout/hierarchy3"/>
    <dgm:cxn modelId="{91E3D375-5570-47DB-B3F6-01F88A3D007F}" type="presParOf" srcId="{78189CB4-FE30-4BD7-9CC0-062B6D7DAF97}" destId="{DA52149A-4EFE-4FAA-B231-84BFFF076F73}" srcOrd="0" destOrd="0" presId="urn:microsoft.com/office/officeart/2005/8/layout/hierarchy3"/>
    <dgm:cxn modelId="{DB3BCA63-83DB-4D44-BA2A-F4734D5A566A}" type="presParOf" srcId="{DA52149A-4EFE-4FAA-B231-84BFFF076F73}" destId="{59FCA75C-725F-451B-B732-1A95C3ACA607}" srcOrd="0" destOrd="0" presId="urn:microsoft.com/office/officeart/2005/8/layout/hierarchy3"/>
    <dgm:cxn modelId="{994BD448-9110-4D70-A5E1-4704C25F83DF}" type="presParOf" srcId="{DA52149A-4EFE-4FAA-B231-84BFFF076F73}" destId="{325FF044-1D80-46B3-AAFF-F7398F63A248}" srcOrd="1" destOrd="0" presId="urn:microsoft.com/office/officeart/2005/8/layout/hierarchy3"/>
    <dgm:cxn modelId="{912F7F37-5D94-4EE7-91F0-785DD8929AB9}" type="presParOf" srcId="{78189CB4-FE30-4BD7-9CC0-062B6D7DAF97}" destId="{1B94DD79-F921-44DF-AAE5-D95EA3420E2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E28CC-7551-4073-A567-FFD2E36CCFCF}">
      <dsp:nvSpPr>
        <dsp:cNvPr id="0" name=""/>
        <dsp:cNvSpPr/>
      </dsp:nvSpPr>
      <dsp:spPr>
        <a:xfrm>
          <a:off x="-4239911" y="-650526"/>
          <a:ext cx="5051785" cy="5051785"/>
        </a:xfrm>
        <a:prstGeom prst="blockArc">
          <a:avLst>
            <a:gd name="adj1" fmla="val 18900000"/>
            <a:gd name="adj2" fmla="val 2700000"/>
            <a:gd name="adj3" fmla="val 428"/>
          </a:avLst>
        </a:prstGeom>
        <a:solidFill>
          <a:srgbClr val="0B4A72"/>
        </a:solidFill>
        <a:ln w="12700" cap="flat" cmpd="sng" algn="ctr">
          <a:solidFill>
            <a:srgbClr val="0B4A72"/>
          </a:solidFill>
          <a:prstDash val="solid"/>
          <a:miter lim="800000"/>
        </a:ln>
        <a:effectLst/>
      </dsp:spPr>
      <dsp:style>
        <a:lnRef idx="2">
          <a:scrgbClr r="0" g="0" b="0"/>
        </a:lnRef>
        <a:fillRef idx="0">
          <a:scrgbClr r="0" g="0" b="0"/>
        </a:fillRef>
        <a:effectRef idx="0">
          <a:scrgbClr r="0" g="0" b="0"/>
        </a:effectRef>
        <a:fontRef idx="minor"/>
      </dsp:style>
    </dsp:sp>
    <dsp:sp modelId="{EE03D67D-B7DC-402E-BBED-BAC5451CE4AB}">
      <dsp:nvSpPr>
        <dsp:cNvPr id="0" name=""/>
        <dsp:cNvSpPr/>
      </dsp:nvSpPr>
      <dsp:spPr>
        <a:xfrm>
          <a:off x="303455" y="197513"/>
          <a:ext cx="4434805" cy="394877"/>
        </a:xfrm>
        <a:prstGeom prst="rect">
          <a:avLst/>
        </a:prstGeom>
        <a:solidFill>
          <a:srgbClr val="0B4A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434"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a:t>Introduction &amp; Objectives</a:t>
          </a:r>
        </a:p>
      </dsp:txBody>
      <dsp:txXfrm>
        <a:off x="303455" y="197513"/>
        <a:ext cx="4434805" cy="394877"/>
      </dsp:txXfrm>
    </dsp:sp>
    <dsp:sp modelId="{3C47B30C-3874-48D9-966D-A35CE44CEB0D}">
      <dsp:nvSpPr>
        <dsp:cNvPr id="0" name=""/>
        <dsp:cNvSpPr/>
      </dsp:nvSpPr>
      <dsp:spPr>
        <a:xfrm>
          <a:off x="56657" y="148153"/>
          <a:ext cx="493596" cy="493596"/>
        </a:xfrm>
        <a:prstGeom prst="ellipse">
          <a:avLst/>
        </a:prstGeom>
        <a:solidFill>
          <a:schemeClr val="lt1">
            <a:hueOff val="0"/>
            <a:satOff val="0"/>
            <a:lumOff val="0"/>
            <a:alphaOff val="0"/>
          </a:schemeClr>
        </a:solidFill>
        <a:ln w="12700" cap="flat" cmpd="sng" algn="ctr">
          <a:solidFill>
            <a:srgbClr val="0B4A72"/>
          </a:solidFill>
          <a:prstDash val="solid"/>
          <a:miter lim="800000"/>
        </a:ln>
        <a:effectLst/>
      </dsp:spPr>
      <dsp:style>
        <a:lnRef idx="2">
          <a:scrgbClr r="0" g="0" b="0"/>
        </a:lnRef>
        <a:fillRef idx="1">
          <a:scrgbClr r="0" g="0" b="0"/>
        </a:fillRef>
        <a:effectRef idx="0">
          <a:scrgbClr r="0" g="0" b="0"/>
        </a:effectRef>
        <a:fontRef idx="minor"/>
      </dsp:style>
    </dsp:sp>
    <dsp:sp modelId="{878E39EE-3A25-450F-8119-CAE2AD89FDD8}">
      <dsp:nvSpPr>
        <dsp:cNvPr id="0" name=""/>
        <dsp:cNvSpPr/>
      </dsp:nvSpPr>
      <dsp:spPr>
        <a:xfrm>
          <a:off x="628268" y="789754"/>
          <a:ext cx="4109992" cy="394877"/>
        </a:xfrm>
        <a:prstGeom prst="rect">
          <a:avLst/>
        </a:prstGeom>
        <a:solidFill>
          <a:srgbClr val="0073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434"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a:t>Interviewing in Today’s World</a:t>
          </a:r>
        </a:p>
      </dsp:txBody>
      <dsp:txXfrm>
        <a:off x="628268" y="789754"/>
        <a:ext cx="4109992" cy="394877"/>
      </dsp:txXfrm>
    </dsp:sp>
    <dsp:sp modelId="{7F7175AD-568E-41C0-9642-2588796C4117}">
      <dsp:nvSpPr>
        <dsp:cNvPr id="0" name=""/>
        <dsp:cNvSpPr/>
      </dsp:nvSpPr>
      <dsp:spPr>
        <a:xfrm>
          <a:off x="381470" y="740394"/>
          <a:ext cx="493596" cy="493596"/>
        </a:xfrm>
        <a:prstGeom prst="ellipse">
          <a:avLst/>
        </a:prstGeom>
        <a:solidFill>
          <a:schemeClr val="lt1">
            <a:hueOff val="0"/>
            <a:satOff val="0"/>
            <a:lumOff val="0"/>
            <a:alphaOff val="0"/>
          </a:schemeClr>
        </a:solidFill>
        <a:ln w="12700" cap="flat" cmpd="sng" algn="ctr">
          <a:solidFill>
            <a:srgbClr val="0B4A72"/>
          </a:solidFill>
          <a:prstDash val="solid"/>
          <a:miter lim="800000"/>
        </a:ln>
        <a:effectLst/>
      </dsp:spPr>
      <dsp:style>
        <a:lnRef idx="2">
          <a:scrgbClr r="0" g="0" b="0"/>
        </a:lnRef>
        <a:fillRef idx="1">
          <a:scrgbClr r="0" g="0" b="0"/>
        </a:fillRef>
        <a:effectRef idx="0">
          <a:scrgbClr r="0" g="0" b="0"/>
        </a:effectRef>
        <a:fontRef idx="minor"/>
      </dsp:style>
    </dsp:sp>
    <dsp:sp modelId="{82A6909A-1B9E-44EA-92D6-5893F59C9CE0}">
      <dsp:nvSpPr>
        <dsp:cNvPr id="0" name=""/>
        <dsp:cNvSpPr/>
      </dsp:nvSpPr>
      <dsp:spPr>
        <a:xfrm>
          <a:off x="776797" y="1381995"/>
          <a:ext cx="3961463" cy="394877"/>
        </a:xfrm>
        <a:prstGeom prst="rect">
          <a:avLst/>
        </a:prstGeom>
        <a:solidFill>
          <a:srgbClr val="D664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434"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a:t>Why is This Important for Me?</a:t>
          </a:r>
        </a:p>
      </dsp:txBody>
      <dsp:txXfrm>
        <a:off x="776797" y="1381995"/>
        <a:ext cx="3961463" cy="394877"/>
      </dsp:txXfrm>
    </dsp:sp>
    <dsp:sp modelId="{CAED9DE9-A89F-49FD-AE06-9EBF2999B1A7}">
      <dsp:nvSpPr>
        <dsp:cNvPr id="0" name=""/>
        <dsp:cNvSpPr/>
      </dsp:nvSpPr>
      <dsp:spPr>
        <a:xfrm>
          <a:off x="529999" y="1332635"/>
          <a:ext cx="493596" cy="493596"/>
        </a:xfrm>
        <a:prstGeom prst="ellipse">
          <a:avLst/>
        </a:prstGeom>
        <a:solidFill>
          <a:schemeClr val="lt1">
            <a:hueOff val="0"/>
            <a:satOff val="0"/>
            <a:lumOff val="0"/>
            <a:alphaOff val="0"/>
          </a:schemeClr>
        </a:solidFill>
        <a:ln w="12700" cap="flat" cmpd="sng" algn="ctr">
          <a:solidFill>
            <a:srgbClr val="0B4A72"/>
          </a:solidFill>
          <a:prstDash val="solid"/>
          <a:miter lim="800000"/>
        </a:ln>
        <a:effectLst/>
      </dsp:spPr>
      <dsp:style>
        <a:lnRef idx="2">
          <a:scrgbClr r="0" g="0" b="0"/>
        </a:lnRef>
        <a:fillRef idx="1">
          <a:scrgbClr r="0" g="0" b="0"/>
        </a:fillRef>
        <a:effectRef idx="0">
          <a:scrgbClr r="0" g="0" b="0"/>
        </a:effectRef>
        <a:fontRef idx="minor"/>
      </dsp:style>
    </dsp:sp>
    <dsp:sp modelId="{B5EC6426-8FAD-47B3-A7E7-F362011770DE}">
      <dsp:nvSpPr>
        <dsp:cNvPr id="0" name=""/>
        <dsp:cNvSpPr/>
      </dsp:nvSpPr>
      <dsp:spPr>
        <a:xfrm>
          <a:off x="776797" y="1973860"/>
          <a:ext cx="3961463" cy="394877"/>
        </a:xfrm>
        <a:prstGeom prst="rect">
          <a:avLst/>
        </a:prstGeom>
        <a:solidFill>
          <a:srgbClr val="0B4A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434"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a:t>The Legal Stuff</a:t>
          </a:r>
        </a:p>
      </dsp:txBody>
      <dsp:txXfrm>
        <a:off x="776797" y="1973860"/>
        <a:ext cx="3961463" cy="394877"/>
      </dsp:txXfrm>
    </dsp:sp>
    <dsp:sp modelId="{FC22A803-D6CE-40B9-9F83-4B3A9960D8BC}">
      <dsp:nvSpPr>
        <dsp:cNvPr id="0" name=""/>
        <dsp:cNvSpPr/>
      </dsp:nvSpPr>
      <dsp:spPr>
        <a:xfrm>
          <a:off x="529999" y="1924501"/>
          <a:ext cx="493596" cy="493596"/>
        </a:xfrm>
        <a:prstGeom prst="ellipse">
          <a:avLst/>
        </a:prstGeom>
        <a:solidFill>
          <a:schemeClr val="lt1">
            <a:hueOff val="0"/>
            <a:satOff val="0"/>
            <a:lumOff val="0"/>
            <a:alphaOff val="0"/>
          </a:schemeClr>
        </a:solidFill>
        <a:ln w="12700" cap="flat" cmpd="sng" algn="ctr">
          <a:solidFill>
            <a:srgbClr val="0B4A72"/>
          </a:solidFill>
          <a:prstDash val="solid"/>
          <a:miter lim="800000"/>
        </a:ln>
        <a:effectLst/>
      </dsp:spPr>
      <dsp:style>
        <a:lnRef idx="2">
          <a:scrgbClr r="0" g="0" b="0"/>
        </a:lnRef>
        <a:fillRef idx="1">
          <a:scrgbClr r="0" g="0" b="0"/>
        </a:fillRef>
        <a:effectRef idx="0">
          <a:scrgbClr r="0" g="0" b="0"/>
        </a:effectRef>
        <a:fontRef idx="minor"/>
      </dsp:style>
    </dsp:sp>
    <dsp:sp modelId="{A3D43840-B337-47AC-8474-B04B97E7BC00}">
      <dsp:nvSpPr>
        <dsp:cNvPr id="0" name=""/>
        <dsp:cNvSpPr/>
      </dsp:nvSpPr>
      <dsp:spPr>
        <a:xfrm>
          <a:off x="628268" y="2566101"/>
          <a:ext cx="4109992" cy="394877"/>
        </a:xfrm>
        <a:prstGeom prst="rect">
          <a:avLst/>
        </a:prstGeom>
        <a:solidFill>
          <a:srgbClr val="0073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434"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a:t>Best Practices</a:t>
          </a:r>
        </a:p>
      </dsp:txBody>
      <dsp:txXfrm>
        <a:off x="628268" y="2566101"/>
        <a:ext cx="4109992" cy="394877"/>
      </dsp:txXfrm>
    </dsp:sp>
    <dsp:sp modelId="{1541FCAB-8BF2-401C-9E15-79FB0AF8C977}">
      <dsp:nvSpPr>
        <dsp:cNvPr id="0" name=""/>
        <dsp:cNvSpPr/>
      </dsp:nvSpPr>
      <dsp:spPr>
        <a:xfrm>
          <a:off x="381470" y="2516741"/>
          <a:ext cx="493596" cy="493596"/>
        </a:xfrm>
        <a:prstGeom prst="ellipse">
          <a:avLst/>
        </a:prstGeom>
        <a:solidFill>
          <a:schemeClr val="lt1">
            <a:hueOff val="0"/>
            <a:satOff val="0"/>
            <a:lumOff val="0"/>
            <a:alphaOff val="0"/>
          </a:schemeClr>
        </a:solidFill>
        <a:ln w="12700" cap="flat" cmpd="sng" algn="ctr">
          <a:solidFill>
            <a:srgbClr val="0B4A72"/>
          </a:solidFill>
          <a:prstDash val="solid"/>
          <a:miter lim="800000"/>
        </a:ln>
        <a:effectLst/>
      </dsp:spPr>
      <dsp:style>
        <a:lnRef idx="2">
          <a:scrgbClr r="0" g="0" b="0"/>
        </a:lnRef>
        <a:fillRef idx="1">
          <a:scrgbClr r="0" g="0" b="0"/>
        </a:fillRef>
        <a:effectRef idx="0">
          <a:scrgbClr r="0" g="0" b="0"/>
        </a:effectRef>
        <a:fontRef idx="minor"/>
      </dsp:style>
    </dsp:sp>
    <dsp:sp modelId="{8756FD8F-4F8A-4B69-9752-ED3B4AD6FD53}">
      <dsp:nvSpPr>
        <dsp:cNvPr id="0" name=""/>
        <dsp:cNvSpPr/>
      </dsp:nvSpPr>
      <dsp:spPr>
        <a:xfrm>
          <a:off x="303455" y="3158342"/>
          <a:ext cx="4434805" cy="394877"/>
        </a:xfrm>
        <a:prstGeom prst="rect">
          <a:avLst/>
        </a:prstGeom>
        <a:solidFill>
          <a:srgbClr val="D664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434"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a:t>Conclusion</a:t>
          </a:r>
        </a:p>
      </dsp:txBody>
      <dsp:txXfrm>
        <a:off x="303455" y="3158342"/>
        <a:ext cx="4434805" cy="394877"/>
      </dsp:txXfrm>
    </dsp:sp>
    <dsp:sp modelId="{7ACB9470-1487-4F59-824D-A8BAC16FA145}">
      <dsp:nvSpPr>
        <dsp:cNvPr id="0" name=""/>
        <dsp:cNvSpPr/>
      </dsp:nvSpPr>
      <dsp:spPr>
        <a:xfrm>
          <a:off x="56657" y="3108982"/>
          <a:ext cx="493596" cy="493596"/>
        </a:xfrm>
        <a:prstGeom prst="ellipse">
          <a:avLst/>
        </a:prstGeom>
        <a:solidFill>
          <a:schemeClr val="lt1">
            <a:hueOff val="0"/>
            <a:satOff val="0"/>
            <a:lumOff val="0"/>
            <a:alphaOff val="0"/>
          </a:schemeClr>
        </a:solidFill>
        <a:ln w="12700" cap="flat" cmpd="sng" algn="ctr">
          <a:solidFill>
            <a:srgbClr val="0B4A72"/>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9E107-9738-436B-A95D-F3C0CB3F0CF0}">
      <dsp:nvSpPr>
        <dsp:cNvPr id="0" name=""/>
        <dsp:cNvSpPr/>
      </dsp:nvSpPr>
      <dsp:spPr>
        <a:xfrm>
          <a:off x="2115" y="225161"/>
          <a:ext cx="2507757" cy="716930"/>
        </a:xfrm>
        <a:prstGeom prst="roundRect">
          <a:avLst>
            <a:gd name="adj" fmla="val 10000"/>
          </a:avLst>
        </a:prstGeom>
        <a:solidFill>
          <a:srgbClr val="0B4A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t>Credit Record</a:t>
          </a:r>
        </a:p>
      </dsp:txBody>
      <dsp:txXfrm>
        <a:off x="23113" y="246159"/>
        <a:ext cx="2465761" cy="674934"/>
      </dsp:txXfrm>
    </dsp:sp>
    <dsp:sp modelId="{FDA59499-92EE-4706-A1DA-452A9F57BA3C}">
      <dsp:nvSpPr>
        <dsp:cNvPr id="0" name=""/>
        <dsp:cNvSpPr/>
      </dsp:nvSpPr>
      <dsp:spPr>
        <a:xfrm>
          <a:off x="252891" y="942091"/>
          <a:ext cx="250775" cy="649847"/>
        </a:xfrm>
        <a:custGeom>
          <a:avLst/>
          <a:gdLst/>
          <a:ahLst/>
          <a:cxnLst/>
          <a:rect l="0" t="0" r="0" b="0"/>
          <a:pathLst>
            <a:path>
              <a:moveTo>
                <a:pt x="0" y="0"/>
              </a:moveTo>
              <a:lnTo>
                <a:pt x="0" y="649847"/>
              </a:lnTo>
              <a:lnTo>
                <a:pt x="250775" y="6498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FE3BB5-5509-4FD8-9538-095A5BC52409}">
      <dsp:nvSpPr>
        <dsp:cNvPr id="0" name=""/>
        <dsp:cNvSpPr/>
      </dsp:nvSpPr>
      <dsp:spPr>
        <a:xfrm>
          <a:off x="503666" y="1255560"/>
          <a:ext cx="2699590" cy="6727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“Do you own your home?”</a:t>
          </a:r>
        </a:p>
      </dsp:txBody>
      <dsp:txXfrm>
        <a:off x="523370" y="1275264"/>
        <a:ext cx="2660182" cy="633347"/>
      </dsp:txXfrm>
    </dsp:sp>
    <dsp:sp modelId="{3E4B12BB-F21E-4C4F-914B-3796E929F239}">
      <dsp:nvSpPr>
        <dsp:cNvPr id="0" name=""/>
        <dsp:cNvSpPr/>
      </dsp:nvSpPr>
      <dsp:spPr>
        <a:xfrm>
          <a:off x="252891" y="942091"/>
          <a:ext cx="250775" cy="1637026"/>
        </a:xfrm>
        <a:custGeom>
          <a:avLst/>
          <a:gdLst/>
          <a:ahLst/>
          <a:cxnLst/>
          <a:rect l="0" t="0" r="0" b="0"/>
          <a:pathLst>
            <a:path>
              <a:moveTo>
                <a:pt x="0" y="0"/>
              </a:moveTo>
              <a:lnTo>
                <a:pt x="0" y="1637026"/>
              </a:lnTo>
              <a:lnTo>
                <a:pt x="250775" y="16370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DD2E2D-0C81-4A99-BEEB-45900E3F0BA1}">
      <dsp:nvSpPr>
        <dsp:cNvPr id="0" name=""/>
        <dsp:cNvSpPr/>
      </dsp:nvSpPr>
      <dsp:spPr>
        <a:xfrm>
          <a:off x="503666" y="2241786"/>
          <a:ext cx="2687773" cy="6746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“Have your wages ever been garnished?”</a:t>
          </a:r>
        </a:p>
      </dsp:txBody>
      <dsp:txXfrm>
        <a:off x="523426" y="2261546"/>
        <a:ext cx="2648253" cy="635141"/>
      </dsp:txXfrm>
    </dsp:sp>
    <dsp:sp modelId="{341CA655-A4AF-4EF1-9D67-4E395DCD9352}">
      <dsp:nvSpPr>
        <dsp:cNvPr id="0" name=""/>
        <dsp:cNvSpPr/>
      </dsp:nvSpPr>
      <dsp:spPr>
        <a:xfrm>
          <a:off x="252891" y="942091"/>
          <a:ext cx="250775" cy="2592287"/>
        </a:xfrm>
        <a:custGeom>
          <a:avLst/>
          <a:gdLst/>
          <a:ahLst/>
          <a:cxnLst/>
          <a:rect l="0" t="0" r="0" b="0"/>
          <a:pathLst>
            <a:path>
              <a:moveTo>
                <a:pt x="0" y="0"/>
              </a:moveTo>
              <a:lnTo>
                <a:pt x="0" y="2592287"/>
              </a:lnTo>
              <a:lnTo>
                <a:pt x="250775" y="25922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B359A9-2E96-4E2D-BF5F-F5CC3856DFDC}">
      <dsp:nvSpPr>
        <dsp:cNvPr id="0" name=""/>
        <dsp:cNvSpPr/>
      </dsp:nvSpPr>
      <dsp:spPr>
        <a:xfrm>
          <a:off x="503666" y="3229917"/>
          <a:ext cx="2693591" cy="6089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“Have you ever declared bankruptcy?”</a:t>
          </a:r>
        </a:p>
      </dsp:txBody>
      <dsp:txXfrm>
        <a:off x="521501" y="3247752"/>
        <a:ext cx="2657921" cy="573251"/>
      </dsp:txXfrm>
    </dsp:sp>
    <dsp:sp modelId="{59FCA75C-725F-451B-B732-1A95C3ACA607}">
      <dsp:nvSpPr>
        <dsp:cNvPr id="0" name=""/>
        <dsp:cNvSpPr/>
      </dsp:nvSpPr>
      <dsp:spPr>
        <a:xfrm>
          <a:off x="3328645" y="225161"/>
          <a:ext cx="2507757" cy="716930"/>
        </a:xfrm>
        <a:prstGeom prst="roundRect">
          <a:avLst>
            <a:gd name="adj" fmla="val 10000"/>
          </a:avLst>
        </a:prstGeom>
        <a:solidFill>
          <a:srgbClr val="0B4A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t>Worker’s Comp</a:t>
          </a:r>
        </a:p>
      </dsp:txBody>
      <dsp:txXfrm>
        <a:off x="3349643" y="246159"/>
        <a:ext cx="2465761" cy="674934"/>
      </dsp:txXfrm>
    </dsp:sp>
    <dsp:sp modelId="{74081899-89F7-42EC-BB33-4513EFE1E644}">
      <dsp:nvSpPr>
        <dsp:cNvPr id="0" name=""/>
        <dsp:cNvSpPr/>
      </dsp:nvSpPr>
      <dsp:spPr>
        <a:xfrm>
          <a:off x="3579420" y="942091"/>
          <a:ext cx="250775" cy="615221"/>
        </a:xfrm>
        <a:custGeom>
          <a:avLst/>
          <a:gdLst/>
          <a:ahLst/>
          <a:cxnLst/>
          <a:rect l="0" t="0" r="0" b="0"/>
          <a:pathLst>
            <a:path>
              <a:moveTo>
                <a:pt x="0" y="0"/>
              </a:moveTo>
              <a:lnTo>
                <a:pt x="0" y="615221"/>
              </a:lnTo>
              <a:lnTo>
                <a:pt x="250775" y="6152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7F70AD-B714-40CF-8254-E9AE81873F20}">
      <dsp:nvSpPr>
        <dsp:cNvPr id="0" name=""/>
        <dsp:cNvSpPr/>
      </dsp:nvSpPr>
      <dsp:spPr>
        <a:xfrm>
          <a:off x="3830196" y="1255560"/>
          <a:ext cx="2693591" cy="6035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“Have you ever filed?”</a:t>
          </a:r>
        </a:p>
      </dsp:txBody>
      <dsp:txXfrm>
        <a:off x="3847872" y="1273236"/>
        <a:ext cx="2658239" cy="568152"/>
      </dsp:txXfrm>
    </dsp:sp>
    <dsp:sp modelId="{D7E561D2-D19A-4F70-A545-4AA4793E98F4}">
      <dsp:nvSpPr>
        <dsp:cNvPr id="0" name=""/>
        <dsp:cNvSpPr/>
      </dsp:nvSpPr>
      <dsp:spPr>
        <a:xfrm>
          <a:off x="3579420" y="942091"/>
          <a:ext cx="250775" cy="1532195"/>
        </a:xfrm>
        <a:custGeom>
          <a:avLst/>
          <a:gdLst/>
          <a:ahLst/>
          <a:cxnLst/>
          <a:rect l="0" t="0" r="0" b="0"/>
          <a:pathLst>
            <a:path>
              <a:moveTo>
                <a:pt x="0" y="0"/>
              </a:moveTo>
              <a:lnTo>
                <a:pt x="0" y="1532195"/>
              </a:lnTo>
              <a:lnTo>
                <a:pt x="250775" y="15321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7B9802-F170-48A7-9724-2E4DBCE379DC}">
      <dsp:nvSpPr>
        <dsp:cNvPr id="0" name=""/>
        <dsp:cNvSpPr/>
      </dsp:nvSpPr>
      <dsp:spPr>
        <a:xfrm>
          <a:off x="3830196" y="2172534"/>
          <a:ext cx="2693591" cy="6035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“Have you had any prior work injuries?”</a:t>
          </a:r>
        </a:p>
      </dsp:txBody>
      <dsp:txXfrm>
        <a:off x="3847872" y="2190210"/>
        <a:ext cx="2658239" cy="5681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9E107-9738-436B-A95D-F3C0CB3F0CF0}">
      <dsp:nvSpPr>
        <dsp:cNvPr id="0" name=""/>
        <dsp:cNvSpPr/>
      </dsp:nvSpPr>
      <dsp:spPr>
        <a:xfrm>
          <a:off x="796" y="875689"/>
          <a:ext cx="2899693" cy="828978"/>
        </a:xfrm>
        <a:prstGeom prst="roundRect">
          <a:avLst>
            <a:gd name="adj" fmla="val 10000"/>
          </a:avLst>
        </a:prstGeom>
        <a:solidFill>
          <a:srgbClr val="0B4A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t>Physical Features</a:t>
          </a:r>
        </a:p>
      </dsp:txBody>
      <dsp:txXfrm>
        <a:off x="25076" y="899969"/>
        <a:ext cx="2851133" cy="780418"/>
      </dsp:txXfrm>
    </dsp:sp>
    <dsp:sp modelId="{FDA59499-92EE-4706-A1DA-452A9F57BA3C}">
      <dsp:nvSpPr>
        <dsp:cNvPr id="0" name=""/>
        <dsp:cNvSpPr/>
      </dsp:nvSpPr>
      <dsp:spPr>
        <a:xfrm>
          <a:off x="290765" y="1704668"/>
          <a:ext cx="289969" cy="923052"/>
        </a:xfrm>
        <a:custGeom>
          <a:avLst/>
          <a:gdLst/>
          <a:ahLst/>
          <a:cxnLst/>
          <a:rect l="0" t="0" r="0" b="0"/>
          <a:pathLst>
            <a:path>
              <a:moveTo>
                <a:pt x="0" y="0"/>
              </a:moveTo>
              <a:lnTo>
                <a:pt x="0" y="923052"/>
              </a:lnTo>
              <a:lnTo>
                <a:pt x="289969" y="9230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FE3BB5-5509-4FD8-9538-095A5BC52409}">
      <dsp:nvSpPr>
        <dsp:cNvPr id="0" name=""/>
        <dsp:cNvSpPr/>
      </dsp:nvSpPr>
      <dsp:spPr>
        <a:xfrm>
          <a:off x="580735" y="2067129"/>
          <a:ext cx="3121508" cy="11211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It is illegal to ask about weight, height, impairment or other non-specified job-related physical data.</a:t>
          </a:r>
        </a:p>
      </dsp:txBody>
      <dsp:txXfrm>
        <a:off x="613573" y="2099967"/>
        <a:ext cx="3055832" cy="1055505"/>
      </dsp:txXfrm>
    </dsp:sp>
    <dsp:sp modelId="{59FCA75C-725F-451B-B732-1A95C3ACA607}">
      <dsp:nvSpPr>
        <dsp:cNvPr id="0" name=""/>
        <dsp:cNvSpPr/>
      </dsp:nvSpPr>
      <dsp:spPr>
        <a:xfrm>
          <a:off x="3625413" y="875689"/>
          <a:ext cx="2899693" cy="828978"/>
        </a:xfrm>
        <a:prstGeom prst="roundRect">
          <a:avLst>
            <a:gd name="adj" fmla="val 10000"/>
          </a:avLst>
        </a:prstGeom>
        <a:solidFill>
          <a:srgbClr val="0B4A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t>Race, Color, Sexual Orientation</a:t>
          </a:r>
        </a:p>
      </dsp:txBody>
      <dsp:txXfrm>
        <a:off x="3649693" y="899969"/>
        <a:ext cx="2851133" cy="78041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984215"/>
          </a:xfrm>
          <a:prstGeom prst="rect">
            <a:avLst/>
          </a:prstGeom>
        </p:spPr>
        <p:txBody>
          <a:bodyPr vert="horz" lIns="150635" tIns="75318" rIns="150635" bIns="75318" rtlCol="0"/>
          <a:lstStyle>
            <a:lvl1pPr algn="l">
              <a:defRPr sz="2000"/>
            </a:lvl1pPr>
          </a:lstStyle>
          <a:p>
            <a:endParaRPr/>
          </a:p>
        </p:txBody>
      </p:sp>
      <p:sp>
        <p:nvSpPr>
          <p:cNvPr id="3" name="Date Placeholder 2"/>
          <p:cNvSpPr>
            <a:spLocks noGrp="1"/>
          </p:cNvSpPr>
          <p:nvPr>
            <p:ph type="dt" sz="quarter" idx="1"/>
          </p:nvPr>
        </p:nvSpPr>
        <p:spPr>
          <a:xfrm>
            <a:off x="5438459" y="1"/>
            <a:ext cx="4160520" cy="984215"/>
          </a:xfrm>
          <a:prstGeom prst="rect">
            <a:avLst/>
          </a:prstGeom>
        </p:spPr>
        <p:txBody>
          <a:bodyPr vert="horz" lIns="150635" tIns="75318" rIns="150635" bIns="75318" rtlCol="0"/>
          <a:lstStyle>
            <a:lvl1pPr algn="r">
              <a:defRPr sz="2000"/>
            </a:lvl1pPr>
          </a:lstStyle>
          <a:p>
            <a:fld id="{499BD578-0717-48D3-A035-EC3C8282C2DB}" type="datetime1">
              <a:rPr lang="en-US" smtClean="0"/>
              <a:t>5/9/2024</a:t>
            </a:fld>
            <a:endParaRPr/>
          </a:p>
        </p:txBody>
      </p:sp>
      <p:sp>
        <p:nvSpPr>
          <p:cNvPr id="4" name="Footer Placeholder 3"/>
          <p:cNvSpPr>
            <a:spLocks noGrp="1"/>
          </p:cNvSpPr>
          <p:nvPr>
            <p:ph type="ftr" sz="quarter" idx="2"/>
          </p:nvPr>
        </p:nvSpPr>
        <p:spPr>
          <a:xfrm>
            <a:off x="0" y="18631967"/>
            <a:ext cx="4160520" cy="984213"/>
          </a:xfrm>
          <a:prstGeom prst="rect">
            <a:avLst/>
          </a:prstGeom>
        </p:spPr>
        <p:txBody>
          <a:bodyPr vert="horz" lIns="150635" tIns="75318" rIns="150635" bIns="75318" rtlCol="0" anchor="b"/>
          <a:lstStyle>
            <a:lvl1pPr algn="l">
              <a:defRPr sz="2000"/>
            </a:lvl1pPr>
          </a:lstStyle>
          <a:p>
            <a:endParaRPr/>
          </a:p>
        </p:txBody>
      </p:sp>
      <p:sp>
        <p:nvSpPr>
          <p:cNvPr id="5" name="Slide Number Placeholder 4"/>
          <p:cNvSpPr>
            <a:spLocks noGrp="1"/>
          </p:cNvSpPr>
          <p:nvPr>
            <p:ph type="sldNum" sz="quarter" idx="3"/>
          </p:nvPr>
        </p:nvSpPr>
        <p:spPr>
          <a:xfrm>
            <a:off x="5438459" y="18631967"/>
            <a:ext cx="4160520" cy="984213"/>
          </a:xfrm>
          <a:prstGeom prst="rect">
            <a:avLst/>
          </a:prstGeom>
        </p:spPr>
        <p:txBody>
          <a:bodyPr vert="horz" lIns="150635" tIns="75318" rIns="150635" bIns="75318" rtlCol="0" anchor="b"/>
          <a:lstStyle>
            <a:lvl1pPr algn="r">
              <a:defRPr sz="20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hf/>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675" y="284163"/>
            <a:ext cx="8956675" cy="5038725"/>
          </a:xfrm>
          <a:prstGeom prst="rect">
            <a:avLst/>
          </a:prstGeom>
          <a:noFill/>
          <a:ln w="12700">
            <a:solidFill>
              <a:prstClr val="black"/>
            </a:solidFill>
          </a:ln>
        </p:spPr>
      </p:sp>
      <p:sp>
        <p:nvSpPr>
          <p:cNvPr id="3" name="Notes Placeholder 2"/>
          <p:cNvSpPr>
            <a:spLocks noGrp="1"/>
          </p:cNvSpPr>
          <p:nvPr>
            <p:ph type="body" idx="1"/>
          </p:nvPr>
        </p:nvSpPr>
        <p:spPr>
          <a:xfrm>
            <a:off x="355600" y="5495544"/>
            <a:ext cx="8880475" cy="1536192"/>
          </a:xfrm>
          <a:prstGeom prst="rect">
            <a:avLst/>
          </a:prstGeom>
        </p:spPr>
        <p:txBody>
          <a:bodyPr lIns="94668" tIns="47334" rIns="94668" bIns="47334"/>
          <a:lstStyle/>
          <a:p>
            <a:endParaRPr lang="en-US"/>
          </a:p>
        </p:txBody>
      </p:sp>
    </p:spTree>
    <p:extLst>
      <p:ext uri="{BB962C8B-B14F-4D97-AF65-F5344CB8AC3E}">
        <p14:creationId xmlns:p14="http://schemas.microsoft.com/office/powerpoint/2010/main" val="1888814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CBD4C-4440-A1BA-087F-D643FE823F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0988BC-867F-2E71-4074-24B2F4C20B8F}"/>
              </a:ext>
            </a:extLst>
          </p:cNvPr>
          <p:cNvSpPr>
            <a:spLocks noGrp="1" noRot="1" noChangeAspect="1"/>
          </p:cNvSpPr>
          <p:nvPr>
            <p:ph type="sldImg"/>
          </p:nvPr>
        </p:nvSpPr>
        <p:spPr>
          <a:xfrm>
            <a:off x="2606675" y="914400"/>
            <a:ext cx="4387850" cy="2468563"/>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8F7080B4-97BA-E79C-69A2-0BF9BA98BE6E}"/>
              </a:ext>
            </a:extLst>
          </p:cNvPr>
          <p:cNvSpPr>
            <a:spLocks noGrp="1"/>
          </p:cNvSpPr>
          <p:nvPr>
            <p:ph type="body" idx="1"/>
          </p:nvPr>
        </p:nvSpPr>
        <p:spPr>
          <a:xfrm>
            <a:off x="960438" y="3521075"/>
            <a:ext cx="7680325" cy="2879725"/>
          </a:xfrm>
          <a:prstGeom prst="rect">
            <a:avLst/>
          </a:prstGeom>
        </p:spPr>
        <p:txBody>
          <a:bodyPr/>
          <a:lstStyle/>
          <a:p>
            <a:endParaRPr lang="en-US"/>
          </a:p>
        </p:txBody>
      </p:sp>
    </p:spTree>
    <p:extLst>
      <p:ext uri="{BB962C8B-B14F-4D97-AF65-F5344CB8AC3E}">
        <p14:creationId xmlns:p14="http://schemas.microsoft.com/office/powerpoint/2010/main" val="626350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CBD4C-4440-A1BA-087F-D643FE823F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0988BC-867F-2E71-4074-24B2F4C20B8F}"/>
              </a:ext>
            </a:extLst>
          </p:cNvPr>
          <p:cNvSpPr>
            <a:spLocks noGrp="1" noRot="1" noChangeAspect="1"/>
          </p:cNvSpPr>
          <p:nvPr>
            <p:ph type="sldImg"/>
          </p:nvPr>
        </p:nvSpPr>
        <p:spPr>
          <a:xfrm>
            <a:off x="2606675" y="914400"/>
            <a:ext cx="4387850" cy="2468563"/>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8F7080B4-97BA-E79C-69A2-0BF9BA98BE6E}"/>
              </a:ext>
            </a:extLst>
          </p:cNvPr>
          <p:cNvSpPr>
            <a:spLocks noGrp="1"/>
          </p:cNvSpPr>
          <p:nvPr>
            <p:ph type="body" idx="1"/>
          </p:nvPr>
        </p:nvSpPr>
        <p:spPr>
          <a:xfrm>
            <a:off x="960438" y="3521075"/>
            <a:ext cx="7680325" cy="2879725"/>
          </a:xfrm>
          <a:prstGeom prst="rect">
            <a:avLst/>
          </a:prstGeom>
        </p:spPr>
        <p:txBody>
          <a:bodyPr/>
          <a:lstStyle/>
          <a:p>
            <a:endParaRPr lang="en-US"/>
          </a:p>
        </p:txBody>
      </p:sp>
    </p:spTree>
    <p:extLst>
      <p:ext uri="{BB962C8B-B14F-4D97-AF65-F5344CB8AC3E}">
        <p14:creationId xmlns:p14="http://schemas.microsoft.com/office/powerpoint/2010/main" val="3455280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CBD4C-4440-A1BA-087F-D643FE823F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0988BC-867F-2E71-4074-24B2F4C20B8F}"/>
              </a:ext>
            </a:extLst>
          </p:cNvPr>
          <p:cNvSpPr>
            <a:spLocks noGrp="1" noRot="1" noChangeAspect="1"/>
          </p:cNvSpPr>
          <p:nvPr>
            <p:ph type="sldImg"/>
          </p:nvPr>
        </p:nvSpPr>
        <p:spPr>
          <a:xfrm>
            <a:off x="2606675" y="914400"/>
            <a:ext cx="4387850" cy="2468563"/>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8F7080B4-97BA-E79C-69A2-0BF9BA98BE6E}"/>
              </a:ext>
            </a:extLst>
          </p:cNvPr>
          <p:cNvSpPr>
            <a:spLocks noGrp="1"/>
          </p:cNvSpPr>
          <p:nvPr>
            <p:ph type="body" idx="1"/>
          </p:nvPr>
        </p:nvSpPr>
        <p:spPr>
          <a:xfrm>
            <a:off x="960438" y="3521075"/>
            <a:ext cx="7680325" cy="2879725"/>
          </a:xfrm>
          <a:prstGeom prst="rect">
            <a:avLst/>
          </a:prstGeom>
        </p:spPr>
        <p:txBody>
          <a:bodyPr/>
          <a:lstStyle/>
          <a:p>
            <a:endParaRPr lang="en-US"/>
          </a:p>
        </p:txBody>
      </p:sp>
    </p:spTree>
    <p:extLst>
      <p:ext uri="{BB962C8B-B14F-4D97-AF65-F5344CB8AC3E}">
        <p14:creationId xmlns:p14="http://schemas.microsoft.com/office/powerpoint/2010/main" val="981093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CBD4C-4440-A1BA-087F-D643FE823F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0988BC-867F-2E71-4074-24B2F4C20B8F}"/>
              </a:ext>
            </a:extLst>
          </p:cNvPr>
          <p:cNvSpPr>
            <a:spLocks noGrp="1" noRot="1" noChangeAspect="1"/>
          </p:cNvSpPr>
          <p:nvPr>
            <p:ph type="sldImg"/>
          </p:nvPr>
        </p:nvSpPr>
        <p:spPr>
          <a:xfrm>
            <a:off x="2606675" y="914400"/>
            <a:ext cx="4387850" cy="2468563"/>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8F7080B4-97BA-E79C-69A2-0BF9BA98BE6E}"/>
              </a:ext>
            </a:extLst>
          </p:cNvPr>
          <p:cNvSpPr>
            <a:spLocks noGrp="1"/>
          </p:cNvSpPr>
          <p:nvPr>
            <p:ph type="body" idx="1"/>
          </p:nvPr>
        </p:nvSpPr>
        <p:spPr>
          <a:xfrm>
            <a:off x="960438" y="3521075"/>
            <a:ext cx="7680325" cy="2879725"/>
          </a:xfrm>
          <a:prstGeom prst="rect">
            <a:avLst/>
          </a:prstGeom>
        </p:spPr>
        <p:txBody>
          <a:bodyPr/>
          <a:lstStyle/>
          <a:p>
            <a:endParaRPr lang="en-US"/>
          </a:p>
        </p:txBody>
      </p:sp>
    </p:spTree>
    <p:extLst>
      <p:ext uri="{BB962C8B-B14F-4D97-AF65-F5344CB8AC3E}">
        <p14:creationId xmlns:p14="http://schemas.microsoft.com/office/powerpoint/2010/main" val="660015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CBD4C-4440-A1BA-087F-D643FE823F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0988BC-867F-2E71-4074-24B2F4C20B8F}"/>
              </a:ext>
            </a:extLst>
          </p:cNvPr>
          <p:cNvSpPr>
            <a:spLocks noGrp="1" noRot="1" noChangeAspect="1"/>
          </p:cNvSpPr>
          <p:nvPr>
            <p:ph type="sldImg"/>
          </p:nvPr>
        </p:nvSpPr>
        <p:spPr>
          <a:xfrm>
            <a:off x="2606675" y="914400"/>
            <a:ext cx="4387850" cy="2468563"/>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8F7080B4-97BA-E79C-69A2-0BF9BA98BE6E}"/>
              </a:ext>
            </a:extLst>
          </p:cNvPr>
          <p:cNvSpPr>
            <a:spLocks noGrp="1"/>
          </p:cNvSpPr>
          <p:nvPr>
            <p:ph type="body" idx="1"/>
          </p:nvPr>
        </p:nvSpPr>
        <p:spPr>
          <a:xfrm>
            <a:off x="960438" y="3521075"/>
            <a:ext cx="7680325" cy="2879725"/>
          </a:xfrm>
          <a:prstGeom prst="rect">
            <a:avLst/>
          </a:prstGeom>
        </p:spPr>
        <p:txBody>
          <a:bodyPr/>
          <a:lstStyle/>
          <a:p>
            <a:endParaRPr lang="en-US"/>
          </a:p>
        </p:txBody>
      </p:sp>
    </p:spTree>
    <p:extLst>
      <p:ext uri="{BB962C8B-B14F-4D97-AF65-F5344CB8AC3E}">
        <p14:creationId xmlns:p14="http://schemas.microsoft.com/office/powerpoint/2010/main" val="2769951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CBD4C-4440-A1BA-087F-D643FE823F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0988BC-867F-2E71-4074-24B2F4C20B8F}"/>
              </a:ext>
            </a:extLst>
          </p:cNvPr>
          <p:cNvSpPr>
            <a:spLocks noGrp="1" noRot="1" noChangeAspect="1"/>
          </p:cNvSpPr>
          <p:nvPr>
            <p:ph type="sldImg"/>
          </p:nvPr>
        </p:nvSpPr>
        <p:spPr>
          <a:xfrm>
            <a:off x="2606675" y="914400"/>
            <a:ext cx="4387850" cy="2468563"/>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8F7080B4-97BA-E79C-69A2-0BF9BA98BE6E}"/>
              </a:ext>
            </a:extLst>
          </p:cNvPr>
          <p:cNvSpPr>
            <a:spLocks noGrp="1"/>
          </p:cNvSpPr>
          <p:nvPr>
            <p:ph type="body" idx="1"/>
          </p:nvPr>
        </p:nvSpPr>
        <p:spPr>
          <a:xfrm>
            <a:off x="960438" y="3521075"/>
            <a:ext cx="7680325" cy="2879725"/>
          </a:xfrm>
          <a:prstGeom prst="rect">
            <a:avLst/>
          </a:prstGeom>
        </p:spPr>
        <p:txBody>
          <a:bodyPr/>
          <a:lstStyle/>
          <a:p>
            <a:endParaRPr lang="en-US"/>
          </a:p>
        </p:txBody>
      </p:sp>
    </p:spTree>
    <p:extLst>
      <p:ext uri="{BB962C8B-B14F-4D97-AF65-F5344CB8AC3E}">
        <p14:creationId xmlns:p14="http://schemas.microsoft.com/office/powerpoint/2010/main" val="3182940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CBD4C-4440-A1BA-087F-D643FE823F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0988BC-867F-2E71-4074-24B2F4C20B8F}"/>
              </a:ext>
            </a:extLst>
          </p:cNvPr>
          <p:cNvSpPr>
            <a:spLocks noGrp="1" noRot="1" noChangeAspect="1"/>
          </p:cNvSpPr>
          <p:nvPr>
            <p:ph type="sldImg"/>
          </p:nvPr>
        </p:nvSpPr>
        <p:spPr>
          <a:xfrm>
            <a:off x="2606675" y="914400"/>
            <a:ext cx="4387850" cy="2468563"/>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8F7080B4-97BA-E79C-69A2-0BF9BA98BE6E}"/>
              </a:ext>
            </a:extLst>
          </p:cNvPr>
          <p:cNvSpPr>
            <a:spLocks noGrp="1"/>
          </p:cNvSpPr>
          <p:nvPr>
            <p:ph type="body" idx="1"/>
          </p:nvPr>
        </p:nvSpPr>
        <p:spPr>
          <a:xfrm>
            <a:off x="960438" y="3521075"/>
            <a:ext cx="7680325" cy="2879725"/>
          </a:xfrm>
          <a:prstGeom prst="rect">
            <a:avLst/>
          </a:prstGeom>
        </p:spPr>
        <p:txBody>
          <a:bodyPr/>
          <a:lstStyle/>
          <a:p>
            <a:endParaRPr lang="en-US"/>
          </a:p>
        </p:txBody>
      </p:sp>
    </p:spTree>
    <p:extLst>
      <p:ext uri="{BB962C8B-B14F-4D97-AF65-F5344CB8AC3E}">
        <p14:creationId xmlns:p14="http://schemas.microsoft.com/office/powerpoint/2010/main" val="4284119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CBD4C-4440-A1BA-087F-D643FE823F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0988BC-867F-2E71-4074-24B2F4C20B8F}"/>
              </a:ext>
            </a:extLst>
          </p:cNvPr>
          <p:cNvSpPr>
            <a:spLocks noGrp="1" noRot="1" noChangeAspect="1"/>
          </p:cNvSpPr>
          <p:nvPr>
            <p:ph type="sldImg"/>
          </p:nvPr>
        </p:nvSpPr>
        <p:spPr>
          <a:xfrm>
            <a:off x="2606675" y="914400"/>
            <a:ext cx="4387850" cy="2468563"/>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8F7080B4-97BA-E79C-69A2-0BF9BA98BE6E}"/>
              </a:ext>
            </a:extLst>
          </p:cNvPr>
          <p:cNvSpPr>
            <a:spLocks noGrp="1"/>
          </p:cNvSpPr>
          <p:nvPr>
            <p:ph type="body" idx="1"/>
          </p:nvPr>
        </p:nvSpPr>
        <p:spPr>
          <a:xfrm>
            <a:off x="960438" y="3521075"/>
            <a:ext cx="7680325" cy="2879725"/>
          </a:xfrm>
          <a:prstGeom prst="rect">
            <a:avLst/>
          </a:prstGeom>
        </p:spPr>
        <p:txBody>
          <a:bodyPr/>
          <a:lstStyle/>
          <a:p>
            <a:endParaRPr lang="en-US"/>
          </a:p>
        </p:txBody>
      </p:sp>
    </p:spTree>
    <p:extLst>
      <p:ext uri="{BB962C8B-B14F-4D97-AF65-F5344CB8AC3E}">
        <p14:creationId xmlns:p14="http://schemas.microsoft.com/office/powerpoint/2010/main" val="2812322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CBD4C-4440-A1BA-087F-D643FE823F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0988BC-867F-2E71-4074-24B2F4C20B8F}"/>
              </a:ext>
            </a:extLst>
          </p:cNvPr>
          <p:cNvSpPr>
            <a:spLocks noGrp="1" noRot="1" noChangeAspect="1"/>
          </p:cNvSpPr>
          <p:nvPr>
            <p:ph type="sldImg"/>
          </p:nvPr>
        </p:nvSpPr>
        <p:spPr>
          <a:xfrm>
            <a:off x="2606675" y="914400"/>
            <a:ext cx="4387850" cy="2468563"/>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8F7080B4-97BA-E79C-69A2-0BF9BA98BE6E}"/>
              </a:ext>
            </a:extLst>
          </p:cNvPr>
          <p:cNvSpPr>
            <a:spLocks noGrp="1"/>
          </p:cNvSpPr>
          <p:nvPr>
            <p:ph type="body" idx="1"/>
          </p:nvPr>
        </p:nvSpPr>
        <p:spPr>
          <a:xfrm>
            <a:off x="960438" y="3521075"/>
            <a:ext cx="7680325" cy="2879725"/>
          </a:xfrm>
          <a:prstGeom prst="rect">
            <a:avLst/>
          </a:prstGeom>
        </p:spPr>
        <p:txBody>
          <a:bodyPr/>
          <a:lstStyle/>
          <a:p>
            <a:endParaRPr lang="en-US"/>
          </a:p>
        </p:txBody>
      </p:sp>
    </p:spTree>
    <p:extLst>
      <p:ext uri="{BB962C8B-B14F-4D97-AF65-F5344CB8AC3E}">
        <p14:creationId xmlns:p14="http://schemas.microsoft.com/office/powerpoint/2010/main" val="2131387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a:prstGeom prst="rect">
            <a:avLst/>
          </a:prstGeom>
          <a:noFill/>
          <a:ln w="12700">
            <a:solidFill>
              <a:prstClr val="black"/>
            </a:solidFill>
          </a:ln>
        </p:spPr>
      </p:sp>
      <p:sp>
        <p:nvSpPr>
          <p:cNvPr id="3" name="Notes Placeholder 2"/>
          <p:cNvSpPr>
            <a:spLocks noGrp="1"/>
          </p:cNvSpPr>
          <p:nvPr>
            <p:ph type="body" idx="1"/>
          </p:nvPr>
        </p:nvSpPr>
        <p:spPr>
          <a:xfrm>
            <a:off x="960438" y="3521075"/>
            <a:ext cx="7680325" cy="2879725"/>
          </a:xfrm>
          <a:prstGeom prst="rect">
            <a:avLst/>
          </a:prstGeom>
        </p:spPr>
        <p:txBody>
          <a:bodyPr/>
          <a:lstStyle/>
          <a:p>
            <a:endParaRPr lang="en-US"/>
          </a:p>
        </p:txBody>
      </p:sp>
    </p:spTree>
    <p:extLst>
      <p:ext uri="{BB962C8B-B14F-4D97-AF65-F5344CB8AC3E}">
        <p14:creationId xmlns:p14="http://schemas.microsoft.com/office/powerpoint/2010/main" val="1223472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675" y="284163"/>
            <a:ext cx="8955088" cy="5038725"/>
          </a:xfrm>
          <a:prstGeom prst="rect">
            <a:avLst/>
          </a:prstGeom>
          <a:noFill/>
          <a:ln w="12700">
            <a:solidFill>
              <a:prstClr val="black"/>
            </a:solidFill>
          </a:ln>
        </p:spPr>
      </p:sp>
      <p:sp>
        <p:nvSpPr>
          <p:cNvPr id="3" name="Notes Placeholder 2"/>
          <p:cNvSpPr>
            <a:spLocks noGrp="1"/>
          </p:cNvSpPr>
          <p:nvPr>
            <p:ph type="body" idx="1"/>
          </p:nvPr>
        </p:nvSpPr>
        <p:spPr>
          <a:xfrm>
            <a:off x="320675" y="5495544"/>
            <a:ext cx="8955088" cy="1536192"/>
          </a:xfrm>
          <a:prstGeom prst="rect">
            <a:avLst/>
          </a:prstGeom>
        </p:spPr>
        <p:txBody>
          <a:bodyPr lIns="94668" tIns="47334" rIns="94668" bIns="47334"/>
          <a:lstStyle/>
          <a:p>
            <a:endParaRPr lang="en-US"/>
          </a:p>
        </p:txBody>
      </p:sp>
    </p:spTree>
    <p:extLst>
      <p:ext uri="{BB962C8B-B14F-4D97-AF65-F5344CB8AC3E}">
        <p14:creationId xmlns:p14="http://schemas.microsoft.com/office/powerpoint/2010/main" val="1316266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a:prstGeom prst="rect">
            <a:avLst/>
          </a:prstGeom>
          <a:noFill/>
          <a:ln w="12700">
            <a:solidFill>
              <a:prstClr val="black"/>
            </a:solidFill>
          </a:ln>
        </p:spPr>
      </p:sp>
      <p:sp>
        <p:nvSpPr>
          <p:cNvPr id="3" name="Notes Placeholder 2"/>
          <p:cNvSpPr>
            <a:spLocks noGrp="1"/>
          </p:cNvSpPr>
          <p:nvPr>
            <p:ph type="body" idx="1"/>
          </p:nvPr>
        </p:nvSpPr>
        <p:spPr>
          <a:xfrm>
            <a:off x="960438" y="3521075"/>
            <a:ext cx="7680325" cy="2879725"/>
          </a:xfrm>
          <a:prstGeom prst="rect">
            <a:avLst/>
          </a:prstGeom>
        </p:spPr>
        <p:txBody>
          <a:bodyPr/>
          <a:lstStyle/>
          <a:p>
            <a:endParaRPr lang="en-US"/>
          </a:p>
        </p:txBody>
      </p:sp>
    </p:spTree>
    <p:extLst>
      <p:ext uri="{BB962C8B-B14F-4D97-AF65-F5344CB8AC3E}">
        <p14:creationId xmlns:p14="http://schemas.microsoft.com/office/powerpoint/2010/main" val="610405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CBD4C-4440-A1BA-087F-D643FE823F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0988BC-867F-2E71-4074-24B2F4C20B8F}"/>
              </a:ext>
            </a:extLst>
          </p:cNvPr>
          <p:cNvSpPr>
            <a:spLocks noGrp="1" noRot="1" noChangeAspect="1"/>
          </p:cNvSpPr>
          <p:nvPr>
            <p:ph type="sldImg"/>
          </p:nvPr>
        </p:nvSpPr>
        <p:spPr>
          <a:xfrm>
            <a:off x="2606675" y="914400"/>
            <a:ext cx="4387850" cy="2468563"/>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8F7080B4-97BA-E79C-69A2-0BF9BA98BE6E}"/>
              </a:ext>
            </a:extLst>
          </p:cNvPr>
          <p:cNvSpPr>
            <a:spLocks noGrp="1"/>
          </p:cNvSpPr>
          <p:nvPr>
            <p:ph type="body" idx="1"/>
          </p:nvPr>
        </p:nvSpPr>
        <p:spPr>
          <a:xfrm>
            <a:off x="960438" y="3521075"/>
            <a:ext cx="7680325" cy="2879725"/>
          </a:xfrm>
          <a:prstGeom prst="rect">
            <a:avLst/>
          </a:prstGeom>
        </p:spPr>
        <p:txBody>
          <a:bodyPr/>
          <a:lstStyle/>
          <a:p>
            <a:endParaRPr lang="en-US"/>
          </a:p>
        </p:txBody>
      </p:sp>
    </p:spTree>
    <p:extLst>
      <p:ext uri="{BB962C8B-B14F-4D97-AF65-F5344CB8AC3E}">
        <p14:creationId xmlns:p14="http://schemas.microsoft.com/office/powerpoint/2010/main" val="1212802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CBD4C-4440-A1BA-087F-D643FE823F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0988BC-867F-2E71-4074-24B2F4C20B8F}"/>
              </a:ext>
            </a:extLst>
          </p:cNvPr>
          <p:cNvSpPr>
            <a:spLocks noGrp="1" noRot="1" noChangeAspect="1"/>
          </p:cNvSpPr>
          <p:nvPr>
            <p:ph type="sldImg"/>
          </p:nvPr>
        </p:nvSpPr>
        <p:spPr>
          <a:xfrm>
            <a:off x="2606675" y="914400"/>
            <a:ext cx="4387850" cy="2468563"/>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8F7080B4-97BA-E79C-69A2-0BF9BA98BE6E}"/>
              </a:ext>
            </a:extLst>
          </p:cNvPr>
          <p:cNvSpPr>
            <a:spLocks noGrp="1"/>
          </p:cNvSpPr>
          <p:nvPr>
            <p:ph type="body" idx="1"/>
          </p:nvPr>
        </p:nvSpPr>
        <p:spPr>
          <a:xfrm>
            <a:off x="960438" y="3521075"/>
            <a:ext cx="7680325" cy="2879725"/>
          </a:xfrm>
          <a:prstGeom prst="rect">
            <a:avLst/>
          </a:prstGeom>
        </p:spPr>
        <p:txBody>
          <a:bodyPr/>
          <a:lstStyle/>
          <a:p>
            <a:endParaRPr lang="en-US"/>
          </a:p>
        </p:txBody>
      </p:sp>
    </p:spTree>
    <p:extLst>
      <p:ext uri="{BB962C8B-B14F-4D97-AF65-F5344CB8AC3E}">
        <p14:creationId xmlns:p14="http://schemas.microsoft.com/office/powerpoint/2010/main" val="3998112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CBD4C-4440-A1BA-087F-D643FE823F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0988BC-867F-2E71-4074-24B2F4C20B8F}"/>
              </a:ext>
            </a:extLst>
          </p:cNvPr>
          <p:cNvSpPr>
            <a:spLocks noGrp="1" noRot="1" noChangeAspect="1"/>
          </p:cNvSpPr>
          <p:nvPr>
            <p:ph type="sldImg"/>
          </p:nvPr>
        </p:nvSpPr>
        <p:spPr>
          <a:xfrm>
            <a:off x="2606675" y="914400"/>
            <a:ext cx="4387850" cy="2468563"/>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8F7080B4-97BA-E79C-69A2-0BF9BA98BE6E}"/>
              </a:ext>
            </a:extLst>
          </p:cNvPr>
          <p:cNvSpPr>
            <a:spLocks noGrp="1"/>
          </p:cNvSpPr>
          <p:nvPr>
            <p:ph type="body" idx="1"/>
          </p:nvPr>
        </p:nvSpPr>
        <p:spPr>
          <a:xfrm>
            <a:off x="960438" y="3521075"/>
            <a:ext cx="7680325" cy="2879725"/>
          </a:xfrm>
          <a:prstGeom prst="rect">
            <a:avLst/>
          </a:prstGeom>
        </p:spPr>
        <p:txBody>
          <a:bodyPr/>
          <a:lstStyle/>
          <a:p>
            <a:endParaRPr lang="en-US"/>
          </a:p>
        </p:txBody>
      </p:sp>
    </p:spTree>
    <p:extLst>
      <p:ext uri="{BB962C8B-B14F-4D97-AF65-F5344CB8AC3E}">
        <p14:creationId xmlns:p14="http://schemas.microsoft.com/office/powerpoint/2010/main" val="656046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CBD4C-4440-A1BA-087F-D643FE823F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0988BC-867F-2E71-4074-24B2F4C20B8F}"/>
              </a:ext>
            </a:extLst>
          </p:cNvPr>
          <p:cNvSpPr>
            <a:spLocks noGrp="1" noRot="1" noChangeAspect="1"/>
          </p:cNvSpPr>
          <p:nvPr>
            <p:ph type="sldImg"/>
          </p:nvPr>
        </p:nvSpPr>
        <p:spPr>
          <a:xfrm>
            <a:off x="2606675" y="914400"/>
            <a:ext cx="4387850" cy="2468563"/>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8F7080B4-97BA-E79C-69A2-0BF9BA98BE6E}"/>
              </a:ext>
            </a:extLst>
          </p:cNvPr>
          <p:cNvSpPr>
            <a:spLocks noGrp="1"/>
          </p:cNvSpPr>
          <p:nvPr>
            <p:ph type="body" idx="1"/>
          </p:nvPr>
        </p:nvSpPr>
        <p:spPr>
          <a:xfrm>
            <a:off x="960438" y="3521075"/>
            <a:ext cx="7680325" cy="2879725"/>
          </a:xfrm>
          <a:prstGeom prst="rect">
            <a:avLst/>
          </a:prstGeom>
        </p:spPr>
        <p:txBody>
          <a:bodyPr/>
          <a:lstStyle/>
          <a:p>
            <a:endParaRPr lang="en-US"/>
          </a:p>
        </p:txBody>
      </p:sp>
    </p:spTree>
    <p:extLst>
      <p:ext uri="{BB962C8B-B14F-4D97-AF65-F5344CB8AC3E}">
        <p14:creationId xmlns:p14="http://schemas.microsoft.com/office/powerpoint/2010/main" val="3495598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CBD4C-4440-A1BA-087F-D643FE823F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0988BC-867F-2E71-4074-24B2F4C20B8F}"/>
              </a:ext>
            </a:extLst>
          </p:cNvPr>
          <p:cNvSpPr>
            <a:spLocks noGrp="1" noRot="1" noChangeAspect="1"/>
          </p:cNvSpPr>
          <p:nvPr>
            <p:ph type="sldImg"/>
          </p:nvPr>
        </p:nvSpPr>
        <p:spPr>
          <a:xfrm>
            <a:off x="2606675" y="914400"/>
            <a:ext cx="4387850" cy="2468563"/>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8F7080B4-97BA-E79C-69A2-0BF9BA98BE6E}"/>
              </a:ext>
            </a:extLst>
          </p:cNvPr>
          <p:cNvSpPr>
            <a:spLocks noGrp="1"/>
          </p:cNvSpPr>
          <p:nvPr>
            <p:ph type="body" idx="1"/>
          </p:nvPr>
        </p:nvSpPr>
        <p:spPr>
          <a:xfrm>
            <a:off x="960438" y="3521075"/>
            <a:ext cx="7680325" cy="2879725"/>
          </a:xfrm>
          <a:prstGeom prst="rect">
            <a:avLst/>
          </a:prstGeom>
        </p:spPr>
        <p:txBody>
          <a:bodyPr/>
          <a:lstStyle/>
          <a:p>
            <a:endParaRPr lang="en-US"/>
          </a:p>
        </p:txBody>
      </p:sp>
    </p:spTree>
    <p:extLst>
      <p:ext uri="{BB962C8B-B14F-4D97-AF65-F5344CB8AC3E}">
        <p14:creationId xmlns:p14="http://schemas.microsoft.com/office/powerpoint/2010/main" val="3772536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CBD4C-4440-A1BA-087F-D643FE823F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0988BC-867F-2E71-4074-24B2F4C20B8F}"/>
              </a:ext>
            </a:extLst>
          </p:cNvPr>
          <p:cNvSpPr>
            <a:spLocks noGrp="1" noRot="1" noChangeAspect="1"/>
          </p:cNvSpPr>
          <p:nvPr>
            <p:ph type="sldImg"/>
          </p:nvPr>
        </p:nvSpPr>
        <p:spPr>
          <a:xfrm>
            <a:off x="2606675" y="914400"/>
            <a:ext cx="4387850" cy="2468563"/>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8F7080B4-97BA-E79C-69A2-0BF9BA98BE6E}"/>
              </a:ext>
            </a:extLst>
          </p:cNvPr>
          <p:cNvSpPr>
            <a:spLocks noGrp="1"/>
          </p:cNvSpPr>
          <p:nvPr>
            <p:ph type="body" idx="1"/>
          </p:nvPr>
        </p:nvSpPr>
        <p:spPr>
          <a:xfrm>
            <a:off x="960438" y="3521075"/>
            <a:ext cx="7680325" cy="2879725"/>
          </a:xfrm>
          <a:prstGeom prst="rect">
            <a:avLst/>
          </a:prstGeom>
        </p:spPr>
        <p:txBody>
          <a:bodyPr/>
          <a:lstStyle/>
          <a:p>
            <a:endParaRPr lang="en-US"/>
          </a:p>
        </p:txBody>
      </p:sp>
    </p:spTree>
    <p:extLst>
      <p:ext uri="{BB962C8B-B14F-4D97-AF65-F5344CB8AC3E}">
        <p14:creationId xmlns:p14="http://schemas.microsoft.com/office/powerpoint/2010/main" val="3017802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CBD4C-4440-A1BA-087F-D643FE823F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0988BC-867F-2E71-4074-24B2F4C20B8F}"/>
              </a:ext>
            </a:extLst>
          </p:cNvPr>
          <p:cNvSpPr>
            <a:spLocks noGrp="1" noRot="1" noChangeAspect="1"/>
          </p:cNvSpPr>
          <p:nvPr>
            <p:ph type="sldImg"/>
          </p:nvPr>
        </p:nvSpPr>
        <p:spPr>
          <a:xfrm>
            <a:off x="2606675" y="914400"/>
            <a:ext cx="4387850" cy="2468563"/>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8F7080B4-97BA-E79C-69A2-0BF9BA98BE6E}"/>
              </a:ext>
            </a:extLst>
          </p:cNvPr>
          <p:cNvSpPr>
            <a:spLocks noGrp="1"/>
          </p:cNvSpPr>
          <p:nvPr>
            <p:ph type="body" idx="1"/>
          </p:nvPr>
        </p:nvSpPr>
        <p:spPr>
          <a:xfrm>
            <a:off x="960438" y="3521075"/>
            <a:ext cx="7680325" cy="2879725"/>
          </a:xfrm>
          <a:prstGeom prst="rect">
            <a:avLst/>
          </a:prstGeom>
        </p:spPr>
        <p:txBody>
          <a:bodyPr/>
          <a:lstStyle/>
          <a:p>
            <a:endParaRPr lang="en-US"/>
          </a:p>
        </p:txBody>
      </p:sp>
    </p:spTree>
    <p:extLst>
      <p:ext uri="{BB962C8B-B14F-4D97-AF65-F5344CB8AC3E}">
        <p14:creationId xmlns:p14="http://schemas.microsoft.com/office/powerpoint/2010/main" val="1659651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CBD4C-4440-A1BA-087F-D643FE823F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0988BC-867F-2E71-4074-24B2F4C20B8F}"/>
              </a:ext>
            </a:extLst>
          </p:cNvPr>
          <p:cNvSpPr>
            <a:spLocks noGrp="1" noRot="1" noChangeAspect="1"/>
          </p:cNvSpPr>
          <p:nvPr>
            <p:ph type="sldImg"/>
          </p:nvPr>
        </p:nvSpPr>
        <p:spPr>
          <a:xfrm>
            <a:off x="2606675" y="914400"/>
            <a:ext cx="4387850" cy="2468563"/>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8F7080B4-97BA-E79C-69A2-0BF9BA98BE6E}"/>
              </a:ext>
            </a:extLst>
          </p:cNvPr>
          <p:cNvSpPr>
            <a:spLocks noGrp="1"/>
          </p:cNvSpPr>
          <p:nvPr>
            <p:ph type="body" idx="1"/>
          </p:nvPr>
        </p:nvSpPr>
        <p:spPr>
          <a:xfrm>
            <a:off x="960438" y="3521075"/>
            <a:ext cx="7680325" cy="2879725"/>
          </a:xfrm>
          <a:prstGeom prst="rect">
            <a:avLst/>
          </a:prstGeom>
        </p:spPr>
        <p:txBody>
          <a:bodyPr/>
          <a:lstStyle/>
          <a:p>
            <a:endParaRPr lang="en-US"/>
          </a:p>
        </p:txBody>
      </p:sp>
    </p:spTree>
    <p:extLst>
      <p:ext uri="{BB962C8B-B14F-4D97-AF65-F5344CB8AC3E}">
        <p14:creationId xmlns:p14="http://schemas.microsoft.com/office/powerpoint/2010/main" val="2121451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CBD4C-4440-A1BA-087F-D643FE823F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0988BC-867F-2E71-4074-24B2F4C20B8F}"/>
              </a:ext>
            </a:extLst>
          </p:cNvPr>
          <p:cNvSpPr>
            <a:spLocks noGrp="1" noRot="1" noChangeAspect="1"/>
          </p:cNvSpPr>
          <p:nvPr>
            <p:ph type="sldImg"/>
          </p:nvPr>
        </p:nvSpPr>
        <p:spPr>
          <a:xfrm>
            <a:off x="2606675" y="914400"/>
            <a:ext cx="4387850" cy="2468563"/>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8F7080B4-97BA-E79C-69A2-0BF9BA98BE6E}"/>
              </a:ext>
            </a:extLst>
          </p:cNvPr>
          <p:cNvSpPr>
            <a:spLocks noGrp="1"/>
          </p:cNvSpPr>
          <p:nvPr>
            <p:ph type="body" idx="1"/>
          </p:nvPr>
        </p:nvSpPr>
        <p:spPr>
          <a:xfrm>
            <a:off x="960438" y="3521075"/>
            <a:ext cx="7680325" cy="2879725"/>
          </a:xfrm>
          <a:prstGeom prst="rect">
            <a:avLst/>
          </a:prstGeom>
        </p:spPr>
        <p:txBody>
          <a:bodyPr/>
          <a:lstStyle/>
          <a:p>
            <a:endParaRPr lang="en-US"/>
          </a:p>
        </p:txBody>
      </p:sp>
    </p:spTree>
    <p:extLst>
      <p:ext uri="{BB962C8B-B14F-4D97-AF65-F5344CB8AC3E}">
        <p14:creationId xmlns:p14="http://schemas.microsoft.com/office/powerpoint/2010/main" val="1955653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a:prstGeom prst="rect">
            <a:avLst/>
          </a:prstGeom>
          <a:noFill/>
          <a:ln w="12700">
            <a:solidFill>
              <a:prstClr val="black"/>
            </a:solidFill>
          </a:ln>
        </p:spPr>
      </p:sp>
      <p:sp>
        <p:nvSpPr>
          <p:cNvPr id="3" name="Notes Placeholder 2"/>
          <p:cNvSpPr>
            <a:spLocks noGrp="1"/>
          </p:cNvSpPr>
          <p:nvPr>
            <p:ph type="body" idx="1"/>
          </p:nvPr>
        </p:nvSpPr>
        <p:spPr>
          <a:xfrm>
            <a:off x="960438" y="3521075"/>
            <a:ext cx="7680325" cy="2879725"/>
          </a:xfrm>
          <a:prstGeom prst="rect">
            <a:avLst/>
          </a:prstGeom>
        </p:spPr>
        <p:txBody>
          <a:bodyPr/>
          <a:lstStyle/>
          <a:p>
            <a:endParaRPr lang="en-US">
              <a:latin typeface="Calibri"/>
              <a:cs typeface="Calibri"/>
            </a:endParaRPr>
          </a:p>
        </p:txBody>
      </p:sp>
    </p:spTree>
    <p:extLst>
      <p:ext uri="{BB962C8B-B14F-4D97-AF65-F5344CB8AC3E}">
        <p14:creationId xmlns:p14="http://schemas.microsoft.com/office/powerpoint/2010/main" val="10311573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CBD4C-4440-A1BA-087F-D643FE823F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0988BC-867F-2E71-4074-24B2F4C20B8F}"/>
              </a:ext>
            </a:extLst>
          </p:cNvPr>
          <p:cNvSpPr>
            <a:spLocks noGrp="1" noRot="1" noChangeAspect="1"/>
          </p:cNvSpPr>
          <p:nvPr>
            <p:ph type="sldImg"/>
          </p:nvPr>
        </p:nvSpPr>
        <p:spPr>
          <a:xfrm>
            <a:off x="2606675" y="914400"/>
            <a:ext cx="4387850" cy="2468563"/>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8F7080B4-97BA-E79C-69A2-0BF9BA98BE6E}"/>
              </a:ext>
            </a:extLst>
          </p:cNvPr>
          <p:cNvSpPr>
            <a:spLocks noGrp="1"/>
          </p:cNvSpPr>
          <p:nvPr>
            <p:ph type="body" idx="1"/>
          </p:nvPr>
        </p:nvSpPr>
        <p:spPr>
          <a:xfrm>
            <a:off x="960438" y="3521075"/>
            <a:ext cx="7680325" cy="2879725"/>
          </a:xfrm>
          <a:prstGeom prst="rect">
            <a:avLst/>
          </a:prstGeom>
        </p:spPr>
        <p:txBody>
          <a:bodyPr/>
          <a:lstStyle/>
          <a:p>
            <a:endParaRPr lang="en-US"/>
          </a:p>
        </p:txBody>
      </p:sp>
    </p:spTree>
    <p:extLst>
      <p:ext uri="{BB962C8B-B14F-4D97-AF65-F5344CB8AC3E}">
        <p14:creationId xmlns:p14="http://schemas.microsoft.com/office/powerpoint/2010/main" val="17013249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CBD4C-4440-A1BA-087F-D643FE823F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0988BC-867F-2E71-4074-24B2F4C20B8F}"/>
              </a:ext>
            </a:extLst>
          </p:cNvPr>
          <p:cNvSpPr>
            <a:spLocks noGrp="1" noRot="1" noChangeAspect="1"/>
          </p:cNvSpPr>
          <p:nvPr>
            <p:ph type="sldImg"/>
          </p:nvPr>
        </p:nvSpPr>
        <p:spPr>
          <a:xfrm>
            <a:off x="2606675" y="914400"/>
            <a:ext cx="4387850" cy="2468563"/>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8F7080B4-97BA-E79C-69A2-0BF9BA98BE6E}"/>
              </a:ext>
            </a:extLst>
          </p:cNvPr>
          <p:cNvSpPr>
            <a:spLocks noGrp="1"/>
          </p:cNvSpPr>
          <p:nvPr>
            <p:ph type="body" idx="1"/>
          </p:nvPr>
        </p:nvSpPr>
        <p:spPr>
          <a:xfrm>
            <a:off x="960438" y="3521075"/>
            <a:ext cx="7680325" cy="2879725"/>
          </a:xfrm>
          <a:prstGeom prst="rect">
            <a:avLst/>
          </a:prstGeom>
        </p:spPr>
        <p:txBody>
          <a:bodyPr/>
          <a:lstStyle/>
          <a:p>
            <a:endParaRPr lang="en-US"/>
          </a:p>
        </p:txBody>
      </p:sp>
    </p:spTree>
    <p:extLst>
      <p:ext uri="{BB962C8B-B14F-4D97-AF65-F5344CB8AC3E}">
        <p14:creationId xmlns:p14="http://schemas.microsoft.com/office/powerpoint/2010/main" val="10622611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CBD4C-4440-A1BA-087F-D643FE823F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0988BC-867F-2E71-4074-24B2F4C20B8F}"/>
              </a:ext>
            </a:extLst>
          </p:cNvPr>
          <p:cNvSpPr>
            <a:spLocks noGrp="1" noRot="1" noChangeAspect="1"/>
          </p:cNvSpPr>
          <p:nvPr>
            <p:ph type="sldImg"/>
          </p:nvPr>
        </p:nvSpPr>
        <p:spPr>
          <a:xfrm>
            <a:off x="2606675" y="914400"/>
            <a:ext cx="4387850" cy="2468563"/>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8F7080B4-97BA-E79C-69A2-0BF9BA98BE6E}"/>
              </a:ext>
            </a:extLst>
          </p:cNvPr>
          <p:cNvSpPr>
            <a:spLocks noGrp="1"/>
          </p:cNvSpPr>
          <p:nvPr>
            <p:ph type="body" idx="1"/>
          </p:nvPr>
        </p:nvSpPr>
        <p:spPr>
          <a:xfrm>
            <a:off x="960438" y="3521075"/>
            <a:ext cx="7680325" cy="2879725"/>
          </a:xfrm>
          <a:prstGeom prst="rect">
            <a:avLst/>
          </a:prstGeom>
        </p:spPr>
        <p:txBody>
          <a:bodyPr/>
          <a:lstStyle/>
          <a:p>
            <a:endParaRPr lang="en-US"/>
          </a:p>
        </p:txBody>
      </p:sp>
    </p:spTree>
    <p:extLst>
      <p:ext uri="{BB962C8B-B14F-4D97-AF65-F5344CB8AC3E}">
        <p14:creationId xmlns:p14="http://schemas.microsoft.com/office/powerpoint/2010/main" val="40960499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CBD4C-4440-A1BA-087F-D643FE823F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0988BC-867F-2E71-4074-24B2F4C20B8F}"/>
              </a:ext>
            </a:extLst>
          </p:cNvPr>
          <p:cNvSpPr>
            <a:spLocks noGrp="1" noRot="1" noChangeAspect="1"/>
          </p:cNvSpPr>
          <p:nvPr>
            <p:ph type="sldImg"/>
          </p:nvPr>
        </p:nvSpPr>
        <p:spPr>
          <a:xfrm>
            <a:off x="2606675" y="914400"/>
            <a:ext cx="4387850" cy="2468563"/>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8F7080B4-97BA-E79C-69A2-0BF9BA98BE6E}"/>
              </a:ext>
            </a:extLst>
          </p:cNvPr>
          <p:cNvSpPr>
            <a:spLocks noGrp="1"/>
          </p:cNvSpPr>
          <p:nvPr>
            <p:ph type="body" idx="1"/>
          </p:nvPr>
        </p:nvSpPr>
        <p:spPr>
          <a:xfrm>
            <a:off x="960438" y="3521075"/>
            <a:ext cx="7680325" cy="2879725"/>
          </a:xfrm>
          <a:prstGeom prst="rect">
            <a:avLst/>
          </a:prstGeom>
        </p:spPr>
        <p:txBody>
          <a:bodyPr/>
          <a:lstStyle/>
          <a:p>
            <a:endParaRPr lang="en-US"/>
          </a:p>
        </p:txBody>
      </p:sp>
    </p:spTree>
    <p:extLst>
      <p:ext uri="{BB962C8B-B14F-4D97-AF65-F5344CB8AC3E}">
        <p14:creationId xmlns:p14="http://schemas.microsoft.com/office/powerpoint/2010/main" val="42578738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675" y="284163"/>
            <a:ext cx="8955088" cy="5038725"/>
          </a:xfrm>
          <a:prstGeom prst="rect">
            <a:avLst/>
          </a:prstGeom>
          <a:noFill/>
          <a:ln w="12700">
            <a:solidFill>
              <a:prstClr val="black"/>
            </a:solidFill>
          </a:ln>
        </p:spPr>
      </p:sp>
      <p:sp>
        <p:nvSpPr>
          <p:cNvPr id="3" name="Notes Placeholder 2"/>
          <p:cNvSpPr>
            <a:spLocks noGrp="1"/>
          </p:cNvSpPr>
          <p:nvPr>
            <p:ph type="body" idx="1"/>
          </p:nvPr>
        </p:nvSpPr>
        <p:spPr>
          <a:xfrm>
            <a:off x="320675" y="5495544"/>
            <a:ext cx="8955088" cy="1536192"/>
          </a:xfrm>
          <a:prstGeom prst="rect">
            <a:avLst/>
          </a:prstGeom>
        </p:spPr>
        <p:txBody>
          <a:bodyPr lIns="94668" tIns="47334" rIns="94668" bIns="47334"/>
          <a:lstStyle/>
          <a:p>
            <a:endParaRPr lang="en-US"/>
          </a:p>
        </p:txBody>
      </p:sp>
    </p:spTree>
    <p:extLst>
      <p:ext uri="{BB962C8B-B14F-4D97-AF65-F5344CB8AC3E}">
        <p14:creationId xmlns:p14="http://schemas.microsoft.com/office/powerpoint/2010/main" val="41517975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273050"/>
            <a:ext cx="8582025" cy="4827588"/>
          </a:xfrm>
          <a:prstGeom prst="rect">
            <a:avLst/>
          </a:prstGeom>
          <a:noFill/>
          <a:ln w="12700">
            <a:solidFill>
              <a:prstClr val="black"/>
            </a:solidFill>
          </a:ln>
        </p:spPr>
      </p:sp>
      <p:sp>
        <p:nvSpPr>
          <p:cNvPr id="3" name="Notes Placeholder 2"/>
          <p:cNvSpPr>
            <a:spLocks noGrp="1"/>
          </p:cNvSpPr>
          <p:nvPr>
            <p:ph type="body" idx="1"/>
          </p:nvPr>
        </p:nvSpPr>
        <p:spPr>
          <a:xfrm>
            <a:off x="310495" y="5266563"/>
            <a:ext cx="8670799" cy="1472184"/>
          </a:xfrm>
          <a:prstGeom prst="rect">
            <a:avLst/>
          </a:prstGeom>
        </p:spPr>
        <p:txBody>
          <a:bodyPr lIns="91250" tIns="45625" rIns="91250" bIns="45625"/>
          <a:lstStyle/>
          <a:p>
            <a:endParaRPr lang="en-US"/>
          </a:p>
        </p:txBody>
      </p:sp>
    </p:spTree>
    <p:extLst>
      <p:ext uri="{BB962C8B-B14F-4D97-AF65-F5344CB8AC3E}">
        <p14:creationId xmlns:p14="http://schemas.microsoft.com/office/powerpoint/2010/main" val="244303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a:prstGeom prst="rect">
            <a:avLst/>
          </a:prstGeom>
          <a:noFill/>
          <a:ln w="12700">
            <a:solidFill>
              <a:prstClr val="black"/>
            </a:solidFill>
          </a:ln>
        </p:spPr>
      </p:sp>
      <p:sp>
        <p:nvSpPr>
          <p:cNvPr id="3" name="Notes Placeholder 2"/>
          <p:cNvSpPr>
            <a:spLocks noGrp="1"/>
          </p:cNvSpPr>
          <p:nvPr>
            <p:ph type="body" idx="1"/>
          </p:nvPr>
        </p:nvSpPr>
        <p:spPr>
          <a:xfrm>
            <a:off x="960438" y="3521075"/>
            <a:ext cx="7680325" cy="2879725"/>
          </a:xfrm>
          <a:prstGeom prst="rect">
            <a:avLst/>
          </a:prstGeom>
        </p:spPr>
        <p:txBody>
          <a:bodyPr/>
          <a:lstStyle/>
          <a:p>
            <a:endParaRPr lang="en-US">
              <a:latin typeface="Corbel"/>
              <a:cs typeface="Calibri"/>
            </a:endParaRPr>
          </a:p>
        </p:txBody>
      </p:sp>
    </p:spTree>
    <p:extLst>
      <p:ext uri="{BB962C8B-B14F-4D97-AF65-F5344CB8AC3E}">
        <p14:creationId xmlns:p14="http://schemas.microsoft.com/office/powerpoint/2010/main" val="4015112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675" y="284163"/>
            <a:ext cx="8955088" cy="5038725"/>
          </a:xfrm>
          <a:prstGeom prst="rect">
            <a:avLst/>
          </a:prstGeom>
          <a:noFill/>
          <a:ln w="12700">
            <a:solidFill>
              <a:prstClr val="black"/>
            </a:solidFill>
          </a:ln>
        </p:spPr>
      </p:sp>
      <p:sp>
        <p:nvSpPr>
          <p:cNvPr id="3" name="Notes Placeholder 2"/>
          <p:cNvSpPr>
            <a:spLocks noGrp="1"/>
          </p:cNvSpPr>
          <p:nvPr>
            <p:ph type="body" idx="1"/>
          </p:nvPr>
        </p:nvSpPr>
        <p:spPr>
          <a:xfrm>
            <a:off x="320675" y="5495544"/>
            <a:ext cx="8955088" cy="1536192"/>
          </a:xfrm>
          <a:prstGeom prst="rect">
            <a:avLst/>
          </a:prstGeom>
        </p:spPr>
        <p:txBody>
          <a:bodyPr lIns="94668" tIns="47334" rIns="94668" bIns="47334"/>
          <a:lstStyle/>
          <a:p>
            <a:pPr marL="0" indent="0">
              <a:buNone/>
            </a:pPr>
            <a:endParaRPr lang="en-US"/>
          </a:p>
        </p:txBody>
      </p:sp>
    </p:spTree>
    <p:extLst>
      <p:ext uri="{BB962C8B-B14F-4D97-AF65-F5344CB8AC3E}">
        <p14:creationId xmlns:p14="http://schemas.microsoft.com/office/powerpoint/2010/main" val="4045024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675" y="284163"/>
            <a:ext cx="8955088" cy="5038725"/>
          </a:xfrm>
          <a:prstGeom prst="rect">
            <a:avLst/>
          </a:prstGeom>
          <a:noFill/>
          <a:ln w="12700">
            <a:solidFill>
              <a:prstClr val="black"/>
            </a:solidFill>
          </a:ln>
        </p:spPr>
      </p:sp>
      <p:sp>
        <p:nvSpPr>
          <p:cNvPr id="3" name="Notes Placeholder 2"/>
          <p:cNvSpPr>
            <a:spLocks noGrp="1"/>
          </p:cNvSpPr>
          <p:nvPr>
            <p:ph type="body" idx="1"/>
          </p:nvPr>
        </p:nvSpPr>
        <p:spPr>
          <a:xfrm>
            <a:off x="320675" y="5495544"/>
            <a:ext cx="8955088" cy="1536192"/>
          </a:xfrm>
          <a:prstGeom prst="rect">
            <a:avLst/>
          </a:prstGeom>
        </p:spPr>
        <p:txBody>
          <a:bodyPr lIns="94668" tIns="47334" rIns="94668" bIns="47334"/>
          <a:lstStyle/>
          <a:p>
            <a:pPr marL="0" indent="0">
              <a:buNone/>
            </a:pPr>
            <a:endParaRPr lang="en-US"/>
          </a:p>
        </p:txBody>
      </p:sp>
    </p:spTree>
    <p:extLst>
      <p:ext uri="{BB962C8B-B14F-4D97-AF65-F5344CB8AC3E}">
        <p14:creationId xmlns:p14="http://schemas.microsoft.com/office/powerpoint/2010/main" val="3865093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a:prstGeom prst="rect">
            <a:avLst/>
          </a:prstGeom>
          <a:noFill/>
          <a:ln w="12700">
            <a:solidFill>
              <a:prstClr val="black"/>
            </a:solidFill>
          </a:ln>
        </p:spPr>
      </p:sp>
      <p:sp>
        <p:nvSpPr>
          <p:cNvPr id="3" name="Notes Placeholder 2"/>
          <p:cNvSpPr>
            <a:spLocks noGrp="1"/>
          </p:cNvSpPr>
          <p:nvPr>
            <p:ph type="body" idx="1"/>
          </p:nvPr>
        </p:nvSpPr>
        <p:spPr>
          <a:xfrm>
            <a:off x="960438" y="3521075"/>
            <a:ext cx="7680325" cy="2879725"/>
          </a:xfrm>
          <a:prstGeom prst="rect">
            <a:avLst/>
          </a:prstGeom>
        </p:spPr>
        <p:txBody>
          <a:bodyPr/>
          <a:lstStyle/>
          <a:p>
            <a:endParaRPr lang="en-US"/>
          </a:p>
        </p:txBody>
      </p:sp>
    </p:spTree>
    <p:extLst>
      <p:ext uri="{BB962C8B-B14F-4D97-AF65-F5344CB8AC3E}">
        <p14:creationId xmlns:p14="http://schemas.microsoft.com/office/powerpoint/2010/main" val="340061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a:prstGeom prst="rect">
            <a:avLst/>
          </a:prstGeom>
          <a:noFill/>
          <a:ln w="12700">
            <a:solidFill>
              <a:prstClr val="black"/>
            </a:solidFill>
          </a:ln>
        </p:spPr>
      </p:sp>
      <p:sp>
        <p:nvSpPr>
          <p:cNvPr id="3" name="Notes Placeholder 2"/>
          <p:cNvSpPr>
            <a:spLocks noGrp="1"/>
          </p:cNvSpPr>
          <p:nvPr>
            <p:ph type="body" idx="1"/>
          </p:nvPr>
        </p:nvSpPr>
        <p:spPr>
          <a:xfrm>
            <a:off x="960438" y="3521075"/>
            <a:ext cx="7680325" cy="2879725"/>
          </a:xfrm>
          <a:prstGeom prst="rect">
            <a:avLst/>
          </a:prstGeom>
        </p:spPr>
        <p:txBody>
          <a:bodyPr/>
          <a:lstStyle/>
          <a:p>
            <a:endParaRPr lang="en-US" b="0"/>
          </a:p>
        </p:txBody>
      </p:sp>
    </p:spTree>
    <p:extLst>
      <p:ext uri="{BB962C8B-B14F-4D97-AF65-F5344CB8AC3E}">
        <p14:creationId xmlns:p14="http://schemas.microsoft.com/office/powerpoint/2010/main" val="2350549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a:prstGeom prst="rect">
            <a:avLst/>
          </a:prstGeom>
          <a:noFill/>
          <a:ln w="12700">
            <a:solidFill>
              <a:prstClr val="black"/>
            </a:solidFill>
          </a:ln>
        </p:spPr>
      </p:sp>
      <p:sp>
        <p:nvSpPr>
          <p:cNvPr id="3" name="Notes Placeholder 2"/>
          <p:cNvSpPr>
            <a:spLocks noGrp="1"/>
          </p:cNvSpPr>
          <p:nvPr>
            <p:ph type="body" idx="1"/>
          </p:nvPr>
        </p:nvSpPr>
        <p:spPr>
          <a:xfrm>
            <a:off x="960438" y="3521075"/>
            <a:ext cx="7680325" cy="2879725"/>
          </a:xfrm>
          <a:prstGeom prst="rect">
            <a:avLst/>
          </a:prstGeom>
        </p:spPr>
        <p:txBody>
          <a:bodyPr/>
          <a:lstStyle/>
          <a:p>
            <a:r>
              <a:rPr lang="en-US" b="0"/>
              <a:t>Active listening is a communication skill that involves actively processing and seeking to understand the meaning and intent of words. Here are some techniques to enhance active listening:</a:t>
            </a:r>
          </a:p>
          <a:p>
            <a:r>
              <a:rPr lang="en-US" b="0"/>
              <a:t>Be Fully Present: When engaging in a conversation, give your full attention to the speaker. Put away distractions and focus on what they are saying.</a:t>
            </a:r>
          </a:p>
          <a:p>
            <a:r>
              <a:rPr lang="en-US" b="0"/>
              <a:t>Show Interest: Maintain good eye contact to show that you are genuinely interested in what the speaker is sharing. Nonverbal cues like nodding also convey your engagement.</a:t>
            </a:r>
          </a:p>
          <a:p>
            <a:r>
              <a:rPr lang="en-US" b="0"/>
              <a:t>Notice Non-Verbal Cues: Pay attention to the speaker’s body language, tone of voice, and facial expressions. These cues provide additional context beyond the words spoken.</a:t>
            </a:r>
          </a:p>
          <a:p>
            <a:r>
              <a:rPr lang="en-US" b="0"/>
              <a:t>Ask Open-Ended Questions: Encourage further dialogue by asking questions that cannot be answered with a simple “yes” or “no.” Open-ended questions invite deeper exploration.</a:t>
            </a:r>
          </a:p>
          <a:p>
            <a:r>
              <a:rPr lang="en-US" b="0"/>
              <a:t>Paraphrase and Reflect: After the speaker shares something, summarize it in your own words and reflect it back to them. This shows that you are actively processing their message.</a:t>
            </a:r>
          </a:p>
          <a:p>
            <a:r>
              <a:rPr lang="en-US" b="0"/>
              <a:t>Listen to Understand: Instead of formulating your response while the speaker talks, focus on truly understanding their perspective. Avoid interrupting or thinking ahead.</a:t>
            </a:r>
          </a:p>
          <a:p>
            <a:r>
              <a:rPr lang="en-US" b="0"/>
              <a:t>Withhold Judgment: Suspend judgment and avoid offering advice prematurely. Allow the speaker to express themselves fully before providing any input1.</a:t>
            </a:r>
          </a:p>
          <a:p>
            <a:r>
              <a:rPr lang="en-US" b="0"/>
              <a:t>Remember, active listening not only improves communication but also strengthens relationships and builds empathy. Practice these techniques, and you’ll become a more effective communicator!</a:t>
            </a:r>
          </a:p>
        </p:txBody>
      </p:sp>
    </p:spTree>
    <p:extLst>
      <p:ext uri="{BB962C8B-B14F-4D97-AF65-F5344CB8AC3E}">
        <p14:creationId xmlns:p14="http://schemas.microsoft.com/office/powerpoint/2010/main" val="18507526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32.png"/><Relationship Id="rId9" Type="http://schemas.openxmlformats.org/officeDocument/2006/relationships/image" Target="../media/image6.png"/><Relationship Id="rId1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30.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31.jpeg"/><Relationship Id="rId1" Type="http://schemas.openxmlformats.org/officeDocument/2006/relationships/slideMaster" Target="../slideMasters/slideMaster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30.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pa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B9D886-94ED-4671-B502-076535244772}"/>
              </a:ext>
              <a:ext uri="{C183D7F6-B498-43B3-948B-1728B52AA6E4}">
                <adec:decorative xmlns:adec="http://schemas.microsoft.com/office/drawing/2017/decorative" val="1"/>
              </a:ext>
            </a:extLst>
          </p:cNvPr>
          <p:cNvSpPr/>
          <p:nvPr userDrawn="1"/>
        </p:nvSpPr>
        <p:spPr>
          <a:xfrm>
            <a:off x="0" y="0"/>
            <a:ext cx="9144000" cy="5143500"/>
          </a:xfrm>
          <a:prstGeom prst="rect">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descr="H.Q.I.N. Logo.">
            <a:extLst>
              <a:ext uri="{FF2B5EF4-FFF2-40B4-BE49-F238E27FC236}">
                <a16:creationId xmlns:a16="http://schemas.microsoft.com/office/drawing/2014/main" id="{2511B3CF-0BCE-4AFF-83BD-D2D3C9F3007A}"/>
              </a:ext>
            </a:extLst>
          </p:cNvPr>
          <p:cNvGrpSpPr/>
          <p:nvPr userDrawn="1"/>
        </p:nvGrpSpPr>
        <p:grpSpPr>
          <a:xfrm>
            <a:off x="2707796" y="1835305"/>
            <a:ext cx="3728407" cy="1472889"/>
            <a:chOff x="5876802" y="3070673"/>
            <a:chExt cx="2496254" cy="986133"/>
          </a:xfrm>
        </p:grpSpPr>
        <p:pic>
          <p:nvPicPr>
            <p:cNvPr id="5" name="Picture 4">
              <a:extLst>
                <a:ext uri="{FF2B5EF4-FFF2-40B4-BE49-F238E27FC236}">
                  <a16:creationId xmlns:a16="http://schemas.microsoft.com/office/drawing/2014/main" id="{2F630839-A2A7-4952-9334-F8F294D204C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76802" y="3898175"/>
              <a:ext cx="2491281" cy="158631"/>
            </a:xfrm>
            <a:prstGeom prst="rect">
              <a:avLst/>
            </a:prstGeom>
          </p:spPr>
        </p:pic>
        <p:pic>
          <p:nvPicPr>
            <p:cNvPr id="6" name="Picture 5" descr="A close up of a logo&#10;&#10;Description automatically generated">
              <a:extLst>
                <a:ext uri="{FF2B5EF4-FFF2-40B4-BE49-F238E27FC236}">
                  <a16:creationId xmlns:a16="http://schemas.microsoft.com/office/drawing/2014/main" id="{BE6EAD3A-55F6-40F6-A564-CE91CBCA820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80478" y="3108627"/>
              <a:ext cx="685355" cy="685355"/>
            </a:xfrm>
            <a:prstGeom prst="rect">
              <a:avLst/>
            </a:prstGeom>
          </p:spPr>
        </p:pic>
        <p:pic>
          <p:nvPicPr>
            <p:cNvPr id="7" name="Picture 6">
              <a:extLst>
                <a:ext uri="{FF2B5EF4-FFF2-40B4-BE49-F238E27FC236}">
                  <a16:creationId xmlns:a16="http://schemas.microsoft.com/office/drawing/2014/main" id="{E5B83B73-C001-4507-BCC5-8CF3BB05FF0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31771" y="3104140"/>
              <a:ext cx="184671" cy="158660"/>
            </a:xfrm>
            <a:prstGeom prst="rect">
              <a:avLst/>
            </a:prstGeom>
          </p:spPr>
        </p:pic>
        <p:pic>
          <p:nvPicPr>
            <p:cNvPr id="8" name="Picture 7">
              <a:extLst>
                <a:ext uri="{FF2B5EF4-FFF2-40B4-BE49-F238E27FC236}">
                  <a16:creationId xmlns:a16="http://schemas.microsoft.com/office/drawing/2014/main" id="{C5D07D1F-AF35-42A7-B6E6-1B2B88094E9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89432" y="3108623"/>
              <a:ext cx="183624" cy="685355"/>
            </a:xfrm>
            <a:prstGeom prst="rect">
              <a:avLst/>
            </a:prstGeom>
          </p:spPr>
        </p:pic>
        <p:pic>
          <p:nvPicPr>
            <p:cNvPr id="9" name="Picture 8" descr="A close up of a logo&#10;&#10;Description automatically generated">
              <a:extLst>
                <a:ext uri="{FF2B5EF4-FFF2-40B4-BE49-F238E27FC236}">
                  <a16:creationId xmlns:a16="http://schemas.microsoft.com/office/drawing/2014/main" id="{05D439D7-CCA7-4730-A56C-B5408AED61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06874" y="3249275"/>
              <a:ext cx="962847" cy="540636"/>
            </a:xfrm>
            <a:prstGeom prst="rect">
              <a:avLst/>
            </a:prstGeom>
          </p:spPr>
        </p:pic>
        <p:pic>
          <p:nvPicPr>
            <p:cNvPr id="10" name="Picture 9">
              <a:extLst>
                <a:ext uri="{FF2B5EF4-FFF2-40B4-BE49-F238E27FC236}">
                  <a16:creationId xmlns:a16="http://schemas.microsoft.com/office/drawing/2014/main" id="{2678719A-07DE-4085-B64A-C12EA1F8297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31122" y="3070673"/>
              <a:ext cx="706711" cy="727573"/>
            </a:xfrm>
            <a:prstGeom prst="rect">
              <a:avLst/>
            </a:prstGeom>
          </p:spPr>
        </p:pic>
        <p:pic>
          <p:nvPicPr>
            <p:cNvPr id="11" name="Picture 10">
              <a:extLst>
                <a:ext uri="{FF2B5EF4-FFF2-40B4-BE49-F238E27FC236}">
                  <a16:creationId xmlns:a16="http://schemas.microsoft.com/office/drawing/2014/main" id="{E4376862-9C95-4A54-BBA5-3E655B6970E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54183" y="3249290"/>
              <a:ext cx="1114119" cy="597315"/>
            </a:xfrm>
            <a:prstGeom prst="rect">
              <a:avLst/>
            </a:prstGeom>
          </p:spPr>
        </p:pic>
        <p:pic>
          <p:nvPicPr>
            <p:cNvPr id="12" name="Picture 11">
              <a:extLst>
                <a:ext uri="{FF2B5EF4-FFF2-40B4-BE49-F238E27FC236}">
                  <a16:creationId xmlns:a16="http://schemas.microsoft.com/office/drawing/2014/main" id="{EEA690B4-675C-44E0-B9B1-2960B5FC189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54107" y="3346761"/>
              <a:ext cx="184671" cy="444768"/>
            </a:xfrm>
            <a:prstGeom prst="rect">
              <a:avLst/>
            </a:prstGeom>
          </p:spPr>
        </p:pic>
        <p:pic>
          <p:nvPicPr>
            <p:cNvPr id="13" name="Picture 12">
              <a:extLst>
                <a:ext uri="{FF2B5EF4-FFF2-40B4-BE49-F238E27FC236}">
                  <a16:creationId xmlns:a16="http://schemas.microsoft.com/office/drawing/2014/main" id="{0E4F9D74-257B-4290-9C16-5D09A39C811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54106" y="3108621"/>
              <a:ext cx="184671" cy="158660"/>
            </a:xfrm>
            <a:prstGeom prst="rect">
              <a:avLst/>
            </a:prstGeom>
          </p:spPr>
        </p:pic>
        <p:pic>
          <p:nvPicPr>
            <p:cNvPr id="14" name="Picture 13">
              <a:extLst>
                <a:ext uri="{FF2B5EF4-FFF2-40B4-BE49-F238E27FC236}">
                  <a16:creationId xmlns:a16="http://schemas.microsoft.com/office/drawing/2014/main" id="{1B1AA6AE-05CE-4E9D-8663-46D22B5CFF8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431771" y="3349210"/>
              <a:ext cx="184671" cy="444768"/>
            </a:xfrm>
            <a:prstGeom prst="rect">
              <a:avLst/>
            </a:prstGeom>
          </p:spPr>
        </p:pic>
      </p:grpSp>
      <p:pic>
        <p:nvPicPr>
          <p:cNvPr id="22" name="Picture 21">
            <a:extLst>
              <a:ext uri="{FF2B5EF4-FFF2-40B4-BE49-F238E27FC236}">
                <a16:creationId xmlns:a16="http://schemas.microsoft.com/office/drawing/2014/main" id="{3AAF841D-14A3-481D-BD46-A211ABF20DC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99139" y="4601849"/>
            <a:ext cx="1392639" cy="364585"/>
          </a:xfrm>
          <a:prstGeom prst="rect">
            <a:avLst/>
          </a:prstGeom>
        </p:spPr>
      </p:pic>
    </p:spTree>
    <p:extLst>
      <p:ext uri="{BB962C8B-B14F-4D97-AF65-F5344CB8AC3E}">
        <p14:creationId xmlns:p14="http://schemas.microsoft.com/office/powerpoint/2010/main" val="157244423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ue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0ACC90-1467-41F9-A368-0ADDFE7217E1}"/>
              </a:ext>
              <a:ext uri="{C183D7F6-B498-43B3-948B-1728B52AA6E4}">
                <adec:decorative xmlns:adec="http://schemas.microsoft.com/office/drawing/2017/decorative" val="1"/>
              </a:ext>
            </a:extLst>
          </p:cNvPr>
          <p:cNvSpPr/>
          <p:nvPr userDrawn="1"/>
        </p:nvSpPr>
        <p:spPr>
          <a:xfrm>
            <a:off x="0" y="0"/>
            <a:ext cx="9144000" cy="5143500"/>
          </a:xfrm>
          <a:prstGeom prst="rect">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Quality Improvement Organizations Program Logo">
            <a:extLst>
              <a:ext uri="{FF2B5EF4-FFF2-40B4-BE49-F238E27FC236}">
                <a16:creationId xmlns:a16="http://schemas.microsoft.com/office/drawing/2014/main" id="{80892943-B072-4D7C-9F0F-CA3671EC5B8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222" y="4567549"/>
            <a:ext cx="1392639" cy="364585"/>
          </a:xfrm>
          <a:prstGeom prst="rect">
            <a:avLst/>
          </a:prstGeom>
        </p:spPr>
      </p:pic>
      <p:sp>
        <p:nvSpPr>
          <p:cNvPr id="8" name="Title 6">
            <a:extLst>
              <a:ext uri="{FF2B5EF4-FFF2-40B4-BE49-F238E27FC236}">
                <a16:creationId xmlns:a16="http://schemas.microsoft.com/office/drawing/2014/main" id="{CE936A60-23E0-4906-89AF-F16F67FFC2FE}"/>
              </a:ext>
            </a:extLst>
          </p:cNvPr>
          <p:cNvSpPr txBox="1">
            <a:spLocks noGrp="1"/>
          </p:cNvSpPr>
          <p:nvPr>
            <p:ph type="title" idx="4294967295"/>
          </p:nvPr>
        </p:nvSpPr>
        <p:spPr>
          <a:xfrm>
            <a:off x="423066" y="566738"/>
            <a:ext cx="8297862" cy="839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514324" rtl="0" eaLnBrk="1" latinLnBrk="0" hangingPunct="1">
              <a:lnSpc>
                <a:spcPct val="90000"/>
              </a:lnSpc>
              <a:spcBef>
                <a:spcPct val="0"/>
              </a:spcBef>
              <a:buFont typeface="Arial" pitchFamily="34" charset="0"/>
              <a:buNone/>
              <a:defRPr sz="2251" kern="1200">
                <a:solidFill>
                  <a:schemeClr val="accent1"/>
                </a:solidFill>
                <a:latin typeface="+mj-lt"/>
                <a:ea typeface="+mj-ea"/>
                <a:cs typeface="+mj-cs"/>
              </a:defRPr>
            </a:lvl1pPr>
          </a:lstStyle>
          <a:p>
            <a:pPr marL="0" marR="0" lvl="0" indent="0" algn="ctr" defTabSz="514324" rtl="0" eaLnBrk="1" fontAlgn="auto" latinLnBrk="0" hangingPunct="1">
              <a:lnSpc>
                <a:spcPct val="90000"/>
              </a:lnSpc>
              <a:spcBef>
                <a:spcPct val="0"/>
              </a:spcBef>
              <a:spcAft>
                <a:spcPts val="0"/>
              </a:spcAft>
              <a:buClrTx/>
              <a:buSzTx/>
              <a:buFont typeface="Arial" pitchFamily="34" charset="0"/>
              <a:buNone/>
              <a:tabLst/>
              <a:defRPr/>
            </a:pPr>
            <a:r>
              <a:rPr kumimoji="0" lang="en-US" sz="3800" b="0" i="0" u="none" strike="noStrike" kern="1200" cap="none" spc="0" normalizeH="0" baseline="0" noProof="0">
                <a:ln>
                  <a:noFill/>
                </a:ln>
                <a:solidFill>
                  <a:srgbClr val="0073B6"/>
                </a:solidFill>
                <a:effectLst/>
                <a:uLnTx/>
                <a:uFillTx/>
                <a:latin typeface="Nirmala UI" panose="020B0502040204020203" pitchFamily="34" charset="0"/>
                <a:ea typeface="+mj-ea"/>
                <a:cs typeface="Nirmala UI" panose="020B0502040204020203" pitchFamily="34" charset="0"/>
              </a:rPr>
              <a:t>Click to edit Master title style</a:t>
            </a:r>
            <a:endParaRPr kumimoji="0" lang="en-US" sz="1200" b="0" i="0" u="none" strike="noStrike" kern="1200" cap="none" spc="0" normalizeH="0" baseline="0" noProof="0">
              <a:ln>
                <a:noFill/>
              </a:ln>
              <a:solidFill>
                <a:srgbClr val="0073B6"/>
              </a:solidFill>
              <a:effectLst/>
              <a:uLnTx/>
              <a:uFillTx/>
              <a:latin typeface="Nirmala UI" panose="020B0502040204020203" pitchFamily="34" charset="0"/>
              <a:ea typeface="+mj-ea"/>
              <a:cs typeface="Nirmala UI" panose="020B0502040204020203" pitchFamily="34" charset="0"/>
            </a:endParaRPr>
          </a:p>
        </p:txBody>
      </p:sp>
      <p:pic>
        <p:nvPicPr>
          <p:cNvPr id="9" name="Picture 8" descr="HQIN Social Media Icons.">
            <a:extLst>
              <a:ext uri="{FF2B5EF4-FFF2-40B4-BE49-F238E27FC236}">
                <a16:creationId xmlns:a16="http://schemas.microsoft.com/office/drawing/2014/main" id="{A15DD8DE-2087-4BB3-A7A1-4B3EC2C19AC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94939" y="2048908"/>
            <a:ext cx="2354118" cy="324948"/>
          </a:xfrm>
          <a:prstGeom prst="rect">
            <a:avLst/>
          </a:prstGeom>
        </p:spPr>
      </p:pic>
      <p:sp>
        <p:nvSpPr>
          <p:cNvPr id="10" name="Title 6">
            <a:extLst>
              <a:ext uri="{FF2B5EF4-FFF2-40B4-BE49-F238E27FC236}">
                <a16:creationId xmlns:a16="http://schemas.microsoft.com/office/drawing/2014/main" id="{1EF886F2-4CBA-413A-BE6D-430928D2615F}"/>
              </a:ext>
            </a:extLst>
          </p:cNvPr>
          <p:cNvSpPr txBox="1">
            <a:spLocks/>
          </p:cNvSpPr>
          <p:nvPr userDrawn="1"/>
        </p:nvSpPr>
        <p:spPr>
          <a:xfrm>
            <a:off x="2711855" y="2812513"/>
            <a:ext cx="3720285" cy="644249"/>
          </a:xfrm>
          <a:prstGeom prst="rect">
            <a:avLst/>
          </a:prstGeom>
        </p:spPr>
        <p:txBody>
          <a:bodyPr/>
          <a:lstStyle>
            <a:lvl1pPr marL="0" indent="0" algn="l" defTabSz="514324" rtl="0" eaLnBrk="1" latinLnBrk="0" hangingPunct="1">
              <a:lnSpc>
                <a:spcPct val="90000"/>
              </a:lnSpc>
              <a:spcBef>
                <a:spcPct val="0"/>
              </a:spcBef>
              <a:buFont typeface="Arial" pitchFamily="34" charset="0"/>
              <a:buNone/>
              <a:defRPr sz="2251" kern="1200">
                <a:solidFill>
                  <a:schemeClr val="accent1"/>
                </a:solidFill>
                <a:latin typeface="+mj-lt"/>
                <a:ea typeface="+mj-ea"/>
                <a:cs typeface="+mj-cs"/>
              </a:defRPr>
            </a:lvl1pPr>
          </a:lstStyle>
          <a:p>
            <a:pPr algn="ctr">
              <a:lnSpc>
                <a:spcPct val="100000"/>
              </a:lnSpc>
              <a:spcAft>
                <a:spcPts val="200"/>
              </a:spcAft>
            </a:pPr>
            <a:r>
              <a:rPr lang="en-US" sz="1600" b="1">
                <a:solidFill>
                  <a:srgbClr val="0073B6"/>
                </a:solidFill>
                <a:latin typeface="Nirmala UI" panose="020B0502040204020203" pitchFamily="34" charset="0"/>
                <a:cs typeface="Nirmala UI" panose="020B0502040204020203" pitchFamily="34" charset="0"/>
              </a:rPr>
              <a:t>@</a:t>
            </a:r>
            <a:r>
              <a:rPr lang="en-US" sz="1600" b="1" err="1">
                <a:solidFill>
                  <a:srgbClr val="0073B6"/>
                </a:solidFill>
                <a:latin typeface="Nirmala UI" panose="020B0502040204020203" pitchFamily="34" charset="0"/>
                <a:cs typeface="Nirmala UI" panose="020B0502040204020203" pitchFamily="34" charset="0"/>
              </a:rPr>
              <a:t>HQINetwork</a:t>
            </a:r>
            <a:endParaRPr lang="en-US" sz="1600">
              <a:solidFill>
                <a:srgbClr val="0073B6"/>
              </a:solidFill>
              <a:latin typeface="Nirmala UI" panose="020B0502040204020203" pitchFamily="34" charset="0"/>
              <a:cs typeface="Nirmala UI" panose="020B0502040204020203" pitchFamily="34" charset="0"/>
            </a:endParaRPr>
          </a:p>
          <a:p>
            <a:pPr algn="ctr">
              <a:lnSpc>
                <a:spcPct val="150000"/>
              </a:lnSpc>
              <a:spcAft>
                <a:spcPts val="200"/>
              </a:spcAft>
            </a:pPr>
            <a:r>
              <a:rPr lang="en-US" sz="1600" b="1">
                <a:solidFill>
                  <a:srgbClr val="0073B6"/>
                </a:solidFill>
                <a:latin typeface="Nirmala UI" panose="020B0502040204020203" pitchFamily="34" charset="0"/>
                <a:cs typeface="Nirmala UI" panose="020B0502040204020203" pitchFamily="34" charset="0"/>
              </a:rPr>
              <a:t>Health Quality Innovation Network</a:t>
            </a:r>
            <a:endParaRPr lang="en-US" sz="1600">
              <a:solidFill>
                <a:srgbClr val="0073B6"/>
              </a:solidFill>
              <a:latin typeface="Nirmala UI" panose="020B0502040204020203" pitchFamily="34" charset="0"/>
              <a:cs typeface="Nirmala UI" panose="020B0502040204020203" pitchFamily="34" charset="0"/>
            </a:endParaRPr>
          </a:p>
          <a:p>
            <a:pPr>
              <a:lnSpc>
                <a:spcPct val="100000"/>
              </a:lnSpc>
              <a:spcAft>
                <a:spcPts val="200"/>
              </a:spcAft>
            </a:pPr>
            <a:endParaRPr lang="en-US" sz="1600">
              <a:solidFill>
                <a:srgbClr val="006CB6"/>
              </a:solidFill>
              <a:latin typeface="Nirmala UI" panose="020B0502040204020203" pitchFamily="34" charset="0"/>
              <a:cs typeface="Nirmala UI" panose="020B0502040204020203" pitchFamily="34" charset="0"/>
            </a:endParaRPr>
          </a:p>
        </p:txBody>
      </p:sp>
      <p:grpSp>
        <p:nvGrpSpPr>
          <p:cNvPr id="11" name="Group 10">
            <a:extLst>
              <a:ext uri="{FF2B5EF4-FFF2-40B4-BE49-F238E27FC236}">
                <a16:creationId xmlns:a16="http://schemas.microsoft.com/office/drawing/2014/main" id="{A02A1CA4-C4AD-4F86-A836-57EED64EA440}"/>
              </a:ext>
              <a:ext uri="{C183D7F6-B498-43B3-948B-1728B52AA6E4}">
                <adec:decorative xmlns:adec="http://schemas.microsoft.com/office/drawing/2017/decorative" val="1"/>
              </a:ext>
            </a:extLst>
          </p:cNvPr>
          <p:cNvGrpSpPr/>
          <p:nvPr userDrawn="1"/>
        </p:nvGrpSpPr>
        <p:grpSpPr>
          <a:xfrm>
            <a:off x="7862156" y="4591711"/>
            <a:ext cx="949374" cy="398123"/>
            <a:chOff x="7092145" y="5347298"/>
            <a:chExt cx="4437790" cy="1753124"/>
          </a:xfrm>
        </p:grpSpPr>
        <p:pic>
          <p:nvPicPr>
            <p:cNvPr id="12" name="Picture 11">
              <a:extLst>
                <a:ext uri="{FF2B5EF4-FFF2-40B4-BE49-F238E27FC236}">
                  <a16:creationId xmlns:a16="http://schemas.microsoft.com/office/drawing/2014/main" id="{C9DF6985-9470-4992-A28A-AAA549BF54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145" y="6818412"/>
              <a:ext cx="4428944" cy="282010"/>
            </a:xfrm>
            <a:prstGeom prst="rect">
              <a:avLst/>
            </a:prstGeom>
          </p:spPr>
        </p:pic>
        <p:pic>
          <p:nvPicPr>
            <p:cNvPr id="13" name="Picture 12" descr="A close up of a logo&#10;&#10;Description automatically generated">
              <a:extLst>
                <a:ext uri="{FF2B5EF4-FFF2-40B4-BE49-F238E27FC236}">
                  <a16:creationId xmlns:a16="http://schemas.microsoft.com/office/drawing/2014/main" id="{35A456A8-E68C-4093-B77F-3CC890D3B1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8676" y="5414771"/>
              <a:ext cx="1218409" cy="1218409"/>
            </a:xfrm>
            <a:prstGeom prst="rect">
              <a:avLst/>
            </a:prstGeom>
          </p:spPr>
        </p:pic>
        <p:pic>
          <p:nvPicPr>
            <p:cNvPr id="14" name="Picture 13">
              <a:extLst>
                <a:ext uri="{FF2B5EF4-FFF2-40B4-BE49-F238E27FC236}">
                  <a16:creationId xmlns:a16="http://schemas.microsoft.com/office/drawing/2014/main" id="{89CCCD4D-C69D-430A-A1ED-EABE7A810E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56534" y="5406803"/>
              <a:ext cx="328302" cy="282061"/>
            </a:xfrm>
            <a:prstGeom prst="rect">
              <a:avLst/>
            </a:prstGeom>
          </p:spPr>
        </p:pic>
        <p:pic>
          <p:nvPicPr>
            <p:cNvPr id="19" name="Picture 18">
              <a:extLst>
                <a:ext uri="{FF2B5EF4-FFF2-40B4-BE49-F238E27FC236}">
                  <a16:creationId xmlns:a16="http://schemas.microsoft.com/office/drawing/2014/main" id="{C9C0C917-5518-4D83-BAFC-7928C1280AA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03493" y="5414770"/>
              <a:ext cx="326442" cy="1218409"/>
            </a:xfrm>
            <a:prstGeom prst="rect">
              <a:avLst/>
            </a:prstGeom>
          </p:spPr>
        </p:pic>
        <p:pic>
          <p:nvPicPr>
            <p:cNvPr id="20" name="Picture 19" descr="A close up of a logo&#10;&#10;Description automatically generated">
              <a:extLst>
                <a:ext uri="{FF2B5EF4-FFF2-40B4-BE49-F238E27FC236}">
                  <a16:creationId xmlns:a16="http://schemas.microsoft.com/office/drawing/2014/main" id="{810FE27A-1B33-4703-9704-6E187DA8A1D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16180" y="5668728"/>
              <a:ext cx="1711727" cy="961130"/>
            </a:xfrm>
            <a:prstGeom prst="rect">
              <a:avLst/>
            </a:prstGeom>
          </p:spPr>
        </p:pic>
        <p:pic>
          <p:nvPicPr>
            <p:cNvPr id="21" name="Picture 20">
              <a:extLst>
                <a:ext uri="{FF2B5EF4-FFF2-40B4-BE49-F238E27FC236}">
                  <a16:creationId xmlns:a16="http://schemas.microsoft.com/office/drawing/2014/main" id="{22C685BB-B535-43A0-B9F1-4810A69F724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33159" y="5347298"/>
              <a:ext cx="1256373" cy="1293463"/>
            </a:xfrm>
            <a:prstGeom prst="rect">
              <a:avLst/>
            </a:prstGeom>
          </p:spPr>
        </p:pic>
        <p:pic>
          <p:nvPicPr>
            <p:cNvPr id="22" name="Picture 21">
              <a:extLst>
                <a:ext uri="{FF2B5EF4-FFF2-40B4-BE49-F238E27FC236}">
                  <a16:creationId xmlns:a16="http://schemas.microsoft.com/office/drawing/2014/main" id="{4510C9B7-3144-4F22-9542-47EAC8496AB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25806" y="5660940"/>
              <a:ext cx="1980654" cy="1061890"/>
            </a:xfrm>
            <a:prstGeom prst="rect">
              <a:avLst/>
            </a:prstGeom>
          </p:spPr>
        </p:pic>
        <p:pic>
          <p:nvPicPr>
            <p:cNvPr id="23" name="Picture 22">
              <a:extLst>
                <a:ext uri="{FF2B5EF4-FFF2-40B4-BE49-F238E27FC236}">
                  <a16:creationId xmlns:a16="http://schemas.microsoft.com/office/drawing/2014/main" id="{FE9E1CF5-71CC-4E59-B253-7B16C7B9738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29577" y="5838129"/>
              <a:ext cx="328302" cy="790698"/>
            </a:xfrm>
            <a:prstGeom prst="rect">
              <a:avLst/>
            </a:prstGeom>
          </p:spPr>
        </p:pic>
        <p:pic>
          <p:nvPicPr>
            <p:cNvPr id="24" name="Picture 23">
              <a:extLst>
                <a:ext uri="{FF2B5EF4-FFF2-40B4-BE49-F238E27FC236}">
                  <a16:creationId xmlns:a16="http://schemas.microsoft.com/office/drawing/2014/main" id="{5FAF86FB-3393-4168-91AB-9453D4BA941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429577" y="5414770"/>
              <a:ext cx="328301" cy="282061"/>
            </a:xfrm>
            <a:prstGeom prst="rect">
              <a:avLst/>
            </a:prstGeom>
          </p:spPr>
        </p:pic>
        <p:pic>
          <p:nvPicPr>
            <p:cNvPr id="25" name="Picture 24">
              <a:extLst>
                <a:ext uri="{FF2B5EF4-FFF2-40B4-BE49-F238E27FC236}">
                  <a16:creationId xmlns:a16="http://schemas.microsoft.com/office/drawing/2014/main" id="{F0F3B485-3632-41F7-9CA3-A2752094A0F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856534" y="5842483"/>
              <a:ext cx="328302" cy="790698"/>
            </a:xfrm>
            <a:prstGeom prst="rect">
              <a:avLst/>
            </a:prstGeom>
          </p:spPr>
        </p:pic>
      </p:grpSp>
    </p:spTree>
    <p:extLst>
      <p:ext uri="{BB962C8B-B14F-4D97-AF65-F5344CB8AC3E}">
        <p14:creationId xmlns:p14="http://schemas.microsoft.com/office/powerpoint/2010/main" val="1022683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tandard Text or Lis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p:txBody>
          <a:bodyPr/>
          <a:lstStyle>
            <a:lvl1pPr>
              <a:defRPr>
                <a:solidFill>
                  <a:srgbClr val="0073B6"/>
                </a:solidFill>
              </a:defRPr>
            </a:lvl1pPr>
          </a:lstStyle>
          <a:p>
            <a:fld id="{10DAB2CC-E082-4A90-B521-35AE5120E197}" type="slidenum">
              <a:rPr lang="en-US" smtClean="0"/>
              <a:pPr/>
              <a:t>‹#›</a:t>
            </a:fld>
            <a:endParaRPr lang="en-US"/>
          </a:p>
        </p:txBody>
      </p:sp>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403021" y="302807"/>
            <a:ext cx="5626120" cy="707874"/>
          </a:xfrm>
        </p:spPr>
        <p:txBody>
          <a:bodyPr>
            <a:noAutofit/>
          </a:bodyPr>
          <a:lstStyle>
            <a:lvl1pPr marL="0" indent="0">
              <a:spcBef>
                <a:spcPts val="0"/>
              </a:spcBef>
              <a:buNone/>
              <a:defRPr sz="3200"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a:t>
            </a:r>
          </a:p>
        </p:txBody>
      </p:sp>
      <p:sp>
        <p:nvSpPr>
          <p:cNvPr id="10" name="Content Placeholder 7">
            <a:extLst>
              <a:ext uri="{FF2B5EF4-FFF2-40B4-BE49-F238E27FC236}">
                <a16:creationId xmlns:a16="http://schemas.microsoft.com/office/drawing/2014/main" id="{28C059FD-F1E1-4EB9-B7BF-7332C141412E}"/>
              </a:ext>
            </a:extLst>
          </p:cNvPr>
          <p:cNvSpPr>
            <a:spLocks noGrp="1"/>
          </p:cNvSpPr>
          <p:nvPr>
            <p:ph sz="quarter" idx="15" hasCustomPrompt="1"/>
          </p:nvPr>
        </p:nvSpPr>
        <p:spPr>
          <a:xfrm>
            <a:off x="658368" y="1161287"/>
            <a:ext cx="7823652" cy="3227732"/>
          </a:xfrm>
        </p:spPr>
        <p:txBody>
          <a:bodyPr>
            <a:noAutofit/>
          </a:bodyPr>
          <a:lstStyle>
            <a:lvl1pPr marL="0" indent="0">
              <a:spcBef>
                <a:spcPts val="0"/>
              </a:spcBef>
              <a:buNone/>
              <a:defRPr sz="2000" spc="0" baseline="0">
                <a:solidFill>
                  <a:srgbClr val="0073B6"/>
                </a:solidFill>
                <a:latin typeface="Nirmala UI" panose="020B0502040204020203" pitchFamily="34" charset="0"/>
                <a:cs typeface="Nirmala UI" panose="020B0502040204020203" pitchFamily="34" charset="0"/>
              </a:defRPr>
            </a:lvl1pPr>
          </a:lstStyle>
          <a:p>
            <a:pPr lvl="0"/>
            <a:r>
              <a:rPr lang="en-US"/>
              <a:t>Place text or numbered list here</a:t>
            </a:r>
          </a:p>
        </p:txBody>
      </p:sp>
      <p:grpSp>
        <p:nvGrpSpPr>
          <p:cNvPr id="9" name="Group 8">
            <a:extLst>
              <a:ext uri="{FF2B5EF4-FFF2-40B4-BE49-F238E27FC236}">
                <a16:creationId xmlns:a16="http://schemas.microsoft.com/office/drawing/2014/main" id="{39490D9D-743A-4A3B-A9ED-DFA41BFFB557}"/>
              </a:ext>
            </a:extLst>
          </p:cNvPr>
          <p:cNvGrpSpPr/>
          <p:nvPr userDrawn="1"/>
        </p:nvGrpSpPr>
        <p:grpSpPr>
          <a:xfrm>
            <a:off x="238869" y="277201"/>
            <a:ext cx="7125157" cy="220401"/>
            <a:chOff x="238870" y="277201"/>
            <a:chExt cx="8956648" cy="220401"/>
          </a:xfrm>
        </p:grpSpPr>
        <p:sp>
          <p:nvSpPr>
            <p:cNvPr id="11" name="Rectangle 10">
              <a:extLst>
                <a:ext uri="{FF2B5EF4-FFF2-40B4-BE49-F238E27FC236}">
                  <a16:creationId xmlns:a16="http://schemas.microsoft.com/office/drawing/2014/main" id="{BBAF13DE-44D1-4774-94EF-D0E0AD16518F}"/>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01D5BECE-63FD-4CF2-833E-94E7731FAD29}"/>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9182574"/>
      </p:ext>
    </p:extLst>
  </p:cSld>
  <p:clrMapOvr>
    <a:masterClrMapping/>
  </p:clrMapOvr>
  <p:extLst>
    <p:ext uri="{DCECCB84-F9BA-43D5-87BE-67443E8EF086}">
      <p15:sldGuideLst xmlns:p15="http://schemas.microsoft.com/office/powerpoint/2012/main">
        <p15:guide id="1" orient="horz" pos="1044">
          <p15:clr>
            <a:srgbClr val="FBAE40"/>
          </p15:clr>
        </p15:guide>
        <p15:guide id="2" pos="31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n't use this">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403021" y="302807"/>
            <a:ext cx="5626120" cy="947856"/>
          </a:xfrm>
        </p:spPr>
        <p:txBody>
          <a:bodyPr>
            <a:noAutofit/>
          </a:bodyPr>
          <a:lstStyle>
            <a:lvl1pPr marL="0" indent="0">
              <a:spcBef>
                <a:spcPts val="0"/>
              </a:spcBef>
              <a:buNone/>
              <a:defRPr sz="3200" spc="0" baseline="0">
                <a:solidFill>
                  <a:srgbClr val="0073B6"/>
                </a:solidFill>
                <a:latin typeface="Nirmala UI" panose="020B0502040204020203" pitchFamily="34" charset="0"/>
                <a:cs typeface="Nirmala UI" panose="020B0502040204020203" pitchFamily="34" charset="0"/>
              </a:defRPr>
            </a:lvl1pPr>
          </a:lstStyle>
          <a:p>
            <a:pPr lvl="0"/>
            <a:r>
              <a:rPr lang="en-US"/>
              <a:t>DON’T USE THIS SLIDE</a:t>
            </a:r>
          </a:p>
        </p:txBody>
      </p:sp>
      <p:sp>
        <p:nvSpPr>
          <p:cNvPr id="12" name="Content Placeholder 11">
            <a:extLst>
              <a:ext uri="{FF2B5EF4-FFF2-40B4-BE49-F238E27FC236}">
                <a16:creationId xmlns:a16="http://schemas.microsoft.com/office/drawing/2014/main" id="{4C158FB9-FC52-4BA6-9490-79AFCA57DD13}"/>
              </a:ext>
            </a:extLst>
          </p:cNvPr>
          <p:cNvSpPr>
            <a:spLocks noGrp="1"/>
          </p:cNvSpPr>
          <p:nvPr>
            <p:ph sz="quarter" idx="14" hasCustomPrompt="1"/>
          </p:nvPr>
        </p:nvSpPr>
        <p:spPr>
          <a:xfrm>
            <a:off x="399203" y="1497850"/>
            <a:ext cx="7397260" cy="2832434"/>
          </a:xfrm>
        </p:spPr>
        <p:txBody>
          <a:bodyPr>
            <a:noAutofit/>
          </a:bodyPr>
          <a:lstStyle>
            <a:lvl1pPr marL="0" marR="0" indent="0" algn="l" defTabSz="685800" rtl="0" eaLnBrk="1" fontAlgn="auto" latinLnBrk="0" hangingPunct="1">
              <a:lnSpc>
                <a:spcPct val="100000"/>
              </a:lnSpc>
              <a:spcBef>
                <a:spcPts val="0"/>
              </a:spcBef>
              <a:spcAft>
                <a:spcPts val="0"/>
              </a:spcAft>
              <a:buClr>
                <a:srgbClr val="006CB6"/>
              </a:buClr>
              <a:buSzTx/>
              <a:buFont typeface="+mj-lt"/>
              <a:buNone/>
              <a:tabLst/>
              <a:defRPr sz="1600" b="0" i="0">
                <a:solidFill>
                  <a:srgbClr val="0073B6"/>
                </a:solidFill>
              </a:defRPr>
            </a:lvl1pPr>
          </a:lstStyle>
          <a:p>
            <a:pPr marL="342900" indent="-342900">
              <a:spcBef>
                <a:spcPts val="600"/>
              </a:spcBef>
              <a:buClr>
                <a:srgbClr val="006CB6"/>
              </a:buClr>
              <a:buFont typeface="+mj-lt"/>
              <a:buAutoNum type="arabicPeriod"/>
            </a:pPr>
            <a:r>
              <a:rPr lang="en-US" sz="2800">
                <a:solidFill>
                  <a:srgbClr val="006CB6"/>
                </a:solidFill>
                <a:latin typeface="Nirmala UI" panose="020B0502040204020203" pitchFamily="34" charset="0"/>
                <a:cs typeface="Nirmala UI" panose="020B0502040204020203" pitchFamily="34" charset="0"/>
              </a:rPr>
              <a:t>DO NOT USE</a:t>
            </a:r>
          </a:p>
        </p:txBody>
      </p:sp>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p:txBody>
          <a:bodyPr/>
          <a:lstStyle>
            <a:lvl1pPr>
              <a:defRPr>
                <a:solidFill>
                  <a:srgbClr val="0073B6"/>
                </a:solidFill>
              </a:defRPr>
            </a:lvl1pPr>
          </a:lstStyle>
          <a:p>
            <a:fld id="{10DAB2CC-E082-4A90-B521-35AE5120E197}" type="slidenum">
              <a:rPr lang="en-US" smtClean="0"/>
              <a:pPr/>
              <a:t>‹#›</a:t>
            </a:fld>
            <a:endParaRPr lang="en-US"/>
          </a:p>
        </p:txBody>
      </p:sp>
      <p:grpSp>
        <p:nvGrpSpPr>
          <p:cNvPr id="9" name="Group 8">
            <a:extLst>
              <a:ext uri="{FF2B5EF4-FFF2-40B4-BE49-F238E27FC236}">
                <a16:creationId xmlns:a16="http://schemas.microsoft.com/office/drawing/2014/main" id="{8CEC527A-71D9-4A6B-B0B6-3941A59B3205}"/>
              </a:ext>
            </a:extLst>
          </p:cNvPr>
          <p:cNvGrpSpPr/>
          <p:nvPr userDrawn="1"/>
        </p:nvGrpSpPr>
        <p:grpSpPr>
          <a:xfrm>
            <a:off x="238869" y="277201"/>
            <a:ext cx="7125157" cy="220401"/>
            <a:chOff x="238870" y="277201"/>
            <a:chExt cx="8956648" cy="220401"/>
          </a:xfrm>
        </p:grpSpPr>
        <p:sp>
          <p:nvSpPr>
            <p:cNvPr id="10" name="Rectangle 9">
              <a:extLst>
                <a:ext uri="{FF2B5EF4-FFF2-40B4-BE49-F238E27FC236}">
                  <a16:creationId xmlns:a16="http://schemas.microsoft.com/office/drawing/2014/main" id="{AD8A9F26-674D-44D7-9AF5-67821ED4C11E}"/>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4E51A850-E0A2-434E-BE02-968A202AA4FF}"/>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19366218"/>
      </p:ext>
    </p:extLst>
  </p:cSld>
  <p:clrMapOvr>
    <a:masterClrMapping/>
  </p:clrMapOvr>
  <p:extLst>
    <p:ext uri="{DCECCB84-F9BA-43D5-87BE-67443E8EF086}">
      <p15:sldGuideLst xmlns:p15="http://schemas.microsoft.com/office/powerpoint/2012/main">
        <p15:guide id="1" orient="horz" pos="1044">
          <p15:clr>
            <a:srgbClr val="FBAE40"/>
          </p15:clr>
        </p15:guide>
        <p15:guide id="2" pos="31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QIN Map">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p:txBody>
          <a:bodyPr/>
          <a:lstStyle>
            <a:lvl1pPr>
              <a:defRPr>
                <a:solidFill>
                  <a:srgbClr val="0073B6"/>
                </a:solidFill>
              </a:defRPr>
            </a:lvl1pPr>
          </a:lstStyle>
          <a:p>
            <a:fld id="{10DAB2CC-E082-4A90-B521-35AE5120E197}" type="slidenum">
              <a:rPr lang="en-US" smtClean="0"/>
              <a:pPr/>
              <a:t>‹#›</a:t>
            </a:fld>
            <a:endParaRPr lang="en-US"/>
          </a:p>
        </p:txBody>
      </p:sp>
      <p:grpSp>
        <p:nvGrpSpPr>
          <p:cNvPr id="5" name="Group 4">
            <a:extLst>
              <a:ext uri="{FF2B5EF4-FFF2-40B4-BE49-F238E27FC236}">
                <a16:creationId xmlns:a16="http://schemas.microsoft.com/office/drawing/2014/main" id="{1FAA395E-31FF-47E8-82CF-B1FF273B9D38}"/>
              </a:ext>
            </a:extLst>
          </p:cNvPr>
          <p:cNvGrpSpPr/>
          <p:nvPr userDrawn="1"/>
        </p:nvGrpSpPr>
        <p:grpSpPr>
          <a:xfrm>
            <a:off x="238869" y="277201"/>
            <a:ext cx="7125157" cy="220401"/>
            <a:chOff x="238870" y="277201"/>
            <a:chExt cx="8956648" cy="220401"/>
          </a:xfrm>
        </p:grpSpPr>
        <p:sp>
          <p:nvSpPr>
            <p:cNvPr id="6" name="Rectangle 5">
              <a:extLst>
                <a:ext uri="{FF2B5EF4-FFF2-40B4-BE49-F238E27FC236}">
                  <a16:creationId xmlns:a16="http://schemas.microsoft.com/office/drawing/2014/main" id="{ECA32EBF-24D0-4C07-BE26-27215B86A8C9}"/>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601B1FEA-BE56-4617-A1BC-31DF24B76AC4}"/>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403020" y="302807"/>
            <a:ext cx="6582666" cy="707874"/>
          </a:xfrm>
        </p:spPr>
        <p:txBody>
          <a:bodyPr>
            <a:noAutofit/>
          </a:bodyPr>
          <a:lstStyle>
            <a:lvl1pPr marL="0" indent="0">
              <a:spcBef>
                <a:spcPts val="0"/>
              </a:spcBef>
              <a:buNone/>
              <a:defRPr sz="3200"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HERE</a:t>
            </a:r>
          </a:p>
        </p:txBody>
      </p:sp>
      <p:grpSp>
        <p:nvGrpSpPr>
          <p:cNvPr id="11" name="Group 10" descr="Corporate logos of Health Quality Innovators, The Carolinas Center for Medical Excellence, Kansas Foundation for Medical Care, and Kansas Healthcare Collaborative">
            <a:extLst>
              <a:ext uri="{FF2B5EF4-FFF2-40B4-BE49-F238E27FC236}">
                <a16:creationId xmlns:a16="http://schemas.microsoft.com/office/drawing/2014/main" id="{BC44A95F-0DF8-4663-88CD-EFAA15D7E66F}"/>
              </a:ext>
            </a:extLst>
          </p:cNvPr>
          <p:cNvGrpSpPr/>
          <p:nvPr userDrawn="1"/>
        </p:nvGrpSpPr>
        <p:grpSpPr>
          <a:xfrm>
            <a:off x="1494279" y="3807955"/>
            <a:ext cx="5658493" cy="592866"/>
            <a:chOff x="899734" y="3534759"/>
            <a:chExt cx="7799795" cy="817220"/>
          </a:xfrm>
        </p:grpSpPr>
        <p:pic>
          <p:nvPicPr>
            <p:cNvPr id="12" name="Picture 11" descr="Health Quality Innovators, The Carolinas Center for Medical Excellence, Kansas Foundation for Medical Care and Kanas Healthcare Collaborative logos.&#10;">
              <a:extLst>
                <a:ext uri="{FF2B5EF4-FFF2-40B4-BE49-F238E27FC236}">
                  <a16:creationId xmlns:a16="http://schemas.microsoft.com/office/drawing/2014/main" id="{7735F0B3-CD74-4B00-987F-F7F0D4D241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734" y="3534759"/>
              <a:ext cx="1206775" cy="817220"/>
            </a:xfrm>
            <a:prstGeom prst="rect">
              <a:avLst/>
            </a:prstGeom>
          </p:spPr>
        </p:pic>
        <p:pic>
          <p:nvPicPr>
            <p:cNvPr id="15" name="Picture 14" descr="Kansas Healthcare Collaborative logo">
              <a:extLst>
                <a:ext uri="{FF2B5EF4-FFF2-40B4-BE49-F238E27FC236}">
                  <a16:creationId xmlns:a16="http://schemas.microsoft.com/office/drawing/2014/main" id="{F2E98D63-52C0-4091-9129-0161448269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238" y="3658983"/>
              <a:ext cx="1499291" cy="627884"/>
            </a:xfrm>
            <a:prstGeom prst="rect">
              <a:avLst/>
            </a:prstGeom>
          </p:spPr>
        </p:pic>
      </p:grpSp>
      <p:pic>
        <p:nvPicPr>
          <p:cNvPr id="19" name="Picture 18">
            <a:extLst>
              <a:ext uri="{FF2B5EF4-FFF2-40B4-BE49-F238E27FC236}">
                <a16:creationId xmlns:a16="http://schemas.microsoft.com/office/drawing/2014/main" id="{9ACE3950-135A-4F8D-8F34-9766BCC9DDE3}"/>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4669149" y="3621292"/>
            <a:ext cx="1481638" cy="888699"/>
          </a:xfrm>
          <a:prstGeom prst="rect">
            <a:avLst/>
          </a:prstGeom>
        </p:spPr>
      </p:pic>
      <p:pic>
        <p:nvPicPr>
          <p:cNvPr id="10" name="Picture 9" descr="Blue text on a black background&#10;&#10;Description automatically generated">
            <a:extLst>
              <a:ext uri="{FF2B5EF4-FFF2-40B4-BE49-F238E27FC236}">
                <a16:creationId xmlns:a16="http://schemas.microsoft.com/office/drawing/2014/main" id="{D62B0A32-8FCB-6D2F-808F-FBD8B51869F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24122" y="3912143"/>
            <a:ext cx="1410118" cy="434067"/>
          </a:xfrm>
          <a:prstGeom prst="rect">
            <a:avLst/>
          </a:prstGeom>
        </p:spPr>
      </p:pic>
      <p:pic>
        <p:nvPicPr>
          <p:cNvPr id="16" name="Picture 15" descr="A map of the state of missouri&#10;&#10;Description automatically generated">
            <a:extLst>
              <a:ext uri="{FF2B5EF4-FFF2-40B4-BE49-F238E27FC236}">
                <a16:creationId xmlns:a16="http://schemas.microsoft.com/office/drawing/2014/main" id="{9A03635D-199A-D600-EAFC-08ECBE17F0C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511" r="2450"/>
          <a:stretch/>
        </p:blipFill>
        <p:spPr>
          <a:xfrm>
            <a:off x="1278108" y="1138661"/>
            <a:ext cx="6090834" cy="25508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75492983"/>
      </p:ext>
    </p:extLst>
  </p:cSld>
  <p:clrMapOvr>
    <a:masterClrMapping/>
  </p:clrMapOvr>
  <p:extLst>
    <p:ext uri="{DCECCB84-F9BA-43D5-87BE-67443E8EF086}">
      <p15:sldGuideLst xmlns:p15="http://schemas.microsoft.com/office/powerpoint/2012/main">
        <p15:guide id="1" orient="horz" pos="1044">
          <p15:clr>
            <a:srgbClr val="FBAE40"/>
          </p15:clr>
        </p15:guide>
        <p15:guide id="2" pos="31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oom Webinar">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p:txBody>
          <a:bodyPr/>
          <a:lstStyle>
            <a:lvl1pPr>
              <a:defRPr>
                <a:solidFill>
                  <a:srgbClr val="0073B6"/>
                </a:solidFill>
              </a:defRPr>
            </a:lvl1pPr>
          </a:lstStyle>
          <a:p>
            <a:fld id="{10DAB2CC-E082-4A90-B521-35AE5120E197}" type="slidenum">
              <a:rPr lang="en-US" smtClean="0"/>
              <a:pPr/>
              <a:t>‹#›</a:t>
            </a:fld>
            <a:endParaRPr lang="en-US"/>
          </a:p>
        </p:txBody>
      </p:sp>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403021" y="302807"/>
            <a:ext cx="5626120" cy="707874"/>
          </a:xfrm>
        </p:spPr>
        <p:txBody>
          <a:bodyPr>
            <a:noAutofit/>
          </a:bodyPr>
          <a:lstStyle>
            <a:lvl1pPr marL="0" indent="0">
              <a:spcBef>
                <a:spcPts val="0"/>
              </a:spcBef>
              <a:buNone/>
              <a:defRPr sz="3200"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HERE</a:t>
            </a:r>
          </a:p>
        </p:txBody>
      </p:sp>
      <p:sp>
        <p:nvSpPr>
          <p:cNvPr id="10" name="Content Placeholder 7">
            <a:extLst>
              <a:ext uri="{FF2B5EF4-FFF2-40B4-BE49-F238E27FC236}">
                <a16:creationId xmlns:a16="http://schemas.microsoft.com/office/drawing/2014/main" id="{28C059FD-F1E1-4EB9-B7BF-7332C141412E}"/>
              </a:ext>
            </a:extLst>
          </p:cNvPr>
          <p:cNvSpPr>
            <a:spLocks noGrp="1"/>
          </p:cNvSpPr>
          <p:nvPr>
            <p:ph sz="quarter" idx="15"/>
          </p:nvPr>
        </p:nvSpPr>
        <p:spPr>
          <a:xfrm>
            <a:off x="658368" y="1161287"/>
            <a:ext cx="7823652" cy="3227732"/>
          </a:xfrm>
        </p:spPr>
        <p:txBody>
          <a:bodyPr>
            <a:noAutofit/>
          </a:bodyPr>
          <a:lstStyle>
            <a:lvl1pPr marL="0" indent="0">
              <a:spcBef>
                <a:spcPts val="0"/>
              </a:spcBef>
              <a:buNone/>
              <a:defRPr sz="2000" b="0" spc="0" baseline="0">
                <a:solidFill>
                  <a:srgbClr val="0073B6"/>
                </a:solidFill>
                <a:latin typeface="Nirmala UI" panose="020B0502040204020203" pitchFamily="34" charset="0"/>
                <a:cs typeface="Nirmala UI" panose="020B0502040204020203" pitchFamily="34" charset="0"/>
              </a:defRPr>
            </a:lvl1pPr>
          </a:lstStyle>
          <a:p>
            <a:pPr lvl="0"/>
            <a:r>
              <a:rPr lang="en-US"/>
              <a:t>Click to edit Master text styles</a:t>
            </a:r>
          </a:p>
        </p:txBody>
      </p:sp>
      <p:grpSp>
        <p:nvGrpSpPr>
          <p:cNvPr id="11" name="Group 10">
            <a:extLst>
              <a:ext uri="{FF2B5EF4-FFF2-40B4-BE49-F238E27FC236}">
                <a16:creationId xmlns:a16="http://schemas.microsoft.com/office/drawing/2014/main" id="{9746A85D-2895-42FD-A082-E1ACA44BD230}"/>
              </a:ext>
            </a:extLst>
          </p:cNvPr>
          <p:cNvGrpSpPr/>
          <p:nvPr userDrawn="1"/>
        </p:nvGrpSpPr>
        <p:grpSpPr>
          <a:xfrm>
            <a:off x="238869" y="277201"/>
            <a:ext cx="7125157" cy="220401"/>
            <a:chOff x="238870" y="277201"/>
            <a:chExt cx="8956648" cy="220401"/>
          </a:xfrm>
        </p:grpSpPr>
        <p:sp>
          <p:nvSpPr>
            <p:cNvPr id="12" name="Rectangle 11">
              <a:extLst>
                <a:ext uri="{FF2B5EF4-FFF2-40B4-BE49-F238E27FC236}">
                  <a16:creationId xmlns:a16="http://schemas.microsoft.com/office/drawing/2014/main" id="{D763D498-D0EE-47B5-8945-FF40FA1F129D}"/>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E22D3D76-B3D5-4C2A-A57E-9E30D9652E11}"/>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9E1E6570-A076-7C63-FEF4-F740BA7EE1DF}"/>
              </a:ext>
              <a:ext uri="{C183D7F6-B498-43B3-948B-1728B52AA6E4}">
                <adec:decorative xmlns:adec="http://schemas.microsoft.com/office/drawing/2017/decorative" val="1"/>
              </a:ext>
            </a:extLst>
          </p:cNvPr>
          <p:cNvPicPr>
            <a:picLocks noChangeAspect="1"/>
          </p:cNvPicPr>
          <p:nvPr userDrawn="1"/>
        </p:nvPicPr>
        <p:blipFill rotWithShape="1">
          <a:blip r:embed="rId2"/>
          <a:srcRect l="996" t="87890" r="83609" b="5336"/>
          <a:stretch/>
        </p:blipFill>
        <p:spPr>
          <a:xfrm>
            <a:off x="636636" y="906411"/>
            <a:ext cx="2686556" cy="664948"/>
          </a:xfrm>
          <a:prstGeom prst="rect">
            <a:avLst/>
          </a:prstGeom>
          <a:ln>
            <a:noFill/>
          </a:ln>
        </p:spPr>
      </p:pic>
      <p:pic>
        <p:nvPicPr>
          <p:cNvPr id="3" name="Picture 2">
            <a:extLst>
              <a:ext uri="{FF2B5EF4-FFF2-40B4-BE49-F238E27FC236}">
                <a16:creationId xmlns:a16="http://schemas.microsoft.com/office/drawing/2014/main" id="{642B3E7E-8241-7FA3-2862-8D0445D86B0C}"/>
              </a:ext>
              <a:ext uri="{C183D7F6-B498-43B3-948B-1728B52AA6E4}">
                <adec:decorative xmlns:adec="http://schemas.microsoft.com/office/drawing/2017/decorative" val="1"/>
              </a:ext>
            </a:extLst>
          </p:cNvPr>
          <p:cNvPicPr>
            <a:picLocks noChangeAspect="1"/>
          </p:cNvPicPr>
          <p:nvPr userDrawn="1"/>
        </p:nvPicPr>
        <p:blipFill rotWithShape="1">
          <a:blip r:embed="rId2"/>
          <a:srcRect l="45582" t="87890" r="39264" b="5491"/>
          <a:stretch/>
        </p:blipFill>
        <p:spPr>
          <a:xfrm>
            <a:off x="5769730" y="908229"/>
            <a:ext cx="2686555" cy="664948"/>
          </a:xfrm>
          <a:prstGeom prst="rect">
            <a:avLst/>
          </a:prstGeom>
          <a:ln>
            <a:noFill/>
          </a:ln>
        </p:spPr>
      </p:pic>
      <p:pic>
        <p:nvPicPr>
          <p:cNvPr id="5" name="Picture 4">
            <a:extLst>
              <a:ext uri="{FF2B5EF4-FFF2-40B4-BE49-F238E27FC236}">
                <a16:creationId xmlns:a16="http://schemas.microsoft.com/office/drawing/2014/main" id="{598F2EEF-9587-95DB-F13D-5A2D41F9C7AC}"/>
              </a:ext>
              <a:ext uri="{C183D7F6-B498-43B3-948B-1728B52AA6E4}">
                <adec:decorative xmlns:adec="http://schemas.microsoft.com/office/drawing/2017/decorative" val="1"/>
              </a:ext>
            </a:extLst>
          </p:cNvPr>
          <p:cNvPicPr>
            <a:picLocks noChangeAspect="1"/>
          </p:cNvPicPr>
          <p:nvPr userDrawn="1"/>
        </p:nvPicPr>
        <p:blipFill rotWithShape="1">
          <a:blip r:embed="rId2"/>
          <a:srcRect l="23084" t="87890" r="60404" b="5336"/>
          <a:stretch/>
        </p:blipFill>
        <p:spPr>
          <a:xfrm>
            <a:off x="3323192" y="906411"/>
            <a:ext cx="2910404" cy="664948"/>
          </a:xfrm>
          <a:prstGeom prst="rect">
            <a:avLst/>
          </a:prstGeom>
          <a:ln>
            <a:noFill/>
          </a:ln>
        </p:spPr>
      </p:pic>
    </p:spTree>
    <p:extLst>
      <p:ext uri="{BB962C8B-B14F-4D97-AF65-F5344CB8AC3E}">
        <p14:creationId xmlns:p14="http://schemas.microsoft.com/office/powerpoint/2010/main" val="3560058605"/>
      </p:ext>
    </p:extLst>
  </p:cSld>
  <p:clrMapOvr>
    <a:masterClrMapping/>
  </p:clrMapOvr>
  <p:extLst>
    <p:ext uri="{DCECCB84-F9BA-43D5-87BE-67443E8EF086}">
      <p15:sldGuideLst xmlns:p15="http://schemas.microsoft.com/office/powerpoint/2012/main">
        <p15:guide id="1" orient="horz" pos="1044">
          <p15:clr>
            <a:srgbClr val="FBAE40"/>
          </p15:clr>
        </p15:guide>
        <p15:guide id="2" pos="31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ogistic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p:txBody>
          <a:bodyPr/>
          <a:lstStyle>
            <a:lvl1pPr>
              <a:defRPr>
                <a:solidFill>
                  <a:srgbClr val="0073B6"/>
                </a:solidFill>
              </a:defRPr>
            </a:lvl1pPr>
          </a:lstStyle>
          <a:p>
            <a:fld id="{10DAB2CC-E082-4A90-B521-35AE5120E197}" type="slidenum">
              <a:rPr lang="en-US" smtClean="0"/>
              <a:pPr/>
              <a:t>‹#›</a:t>
            </a:fld>
            <a:endParaRPr lang="en-US"/>
          </a:p>
        </p:txBody>
      </p:sp>
      <p:sp>
        <p:nvSpPr>
          <p:cNvPr id="8" name="Content Placeholder 7">
            <a:extLst>
              <a:ext uri="{FF2B5EF4-FFF2-40B4-BE49-F238E27FC236}">
                <a16:creationId xmlns:a16="http://schemas.microsoft.com/office/drawing/2014/main" id="{3A9CBE0C-0636-49F7-9759-5C445487430A}"/>
              </a:ext>
            </a:extLst>
          </p:cNvPr>
          <p:cNvSpPr>
            <a:spLocks noGrp="1"/>
          </p:cNvSpPr>
          <p:nvPr>
            <p:ph sz="quarter" idx="13" hasCustomPrompt="1"/>
          </p:nvPr>
        </p:nvSpPr>
        <p:spPr>
          <a:xfrm>
            <a:off x="403021" y="302807"/>
            <a:ext cx="5626120" cy="707874"/>
          </a:xfrm>
        </p:spPr>
        <p:txBody>
          <a:bodyPr>
            <a:noAutofit/>
          </a:bodyPr>
          <a:lstStyle>
            <a:lvl1pPr marL="0" indent="0">
              <a:spcBef>
                <a:spcPts val="0"/>
              </a:spcBef>
              <a:buNone/>
              <a:defRPr sz="3200"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 HERE</a:t>
            </a:r>
          </a:p>
        </p:txBody>
      </p:sp>
      <p:sp>
        <p:nvSpPr>
          <p:cNvPr id="10" name="Content Placeholder 7">
            <a:extLst>
              <a:ext uri="{FF2B5EF4-FFF2-40B4-BE49-F238E27FC236}">
                <a16:creationId xmlns:a16="http://schemas.microsoft.com/office/drawing/2014/main" id="{28C059FD-F1E1-4EB9-B7BF-7332C141412E}"/>
              </a:ext>
            </a:extLst>
          </p:cNvPr>
          <p:cNvSpPr>
            <a:spLocks noGrp="1"/>
          </p:cNvSpPr>
          <p:nvPr>
            <p:ph sz="quarter" idx="15"/>
          </p:nvPr>
        </p:nvSpPr>
        <p:spPr>
          <a:xfrm>
            <a:off x="658368" y="1161287"/>
            <a:ext cx="7823652" cy="3227732"/>
          </a:xfrm>
        </p:spPr>
        <p:txBody>
          <a:bodyPr>
            <a:noAutofit/>
          </a:bodyPr>
          <a:lstStyle>
            <a:lvl1pPr marL="0" indent="0">
              <a:spcBef>
                <a:spcPts val="0"/>
              </a:spcBef>
              <a:buNone/>
              <a:defRPr sz="2000" b="0" spc="0" baseline="0">
                <a:solidFill>
                  <a:srgbClr val="0073B6"/>
                </a:solidFill>
                <a:latin typeface="Nirmala UI" panose="020B0502040204020203" pitchFamily="34" charset="0"/>
                <a:cs typeface="Nirmala UI" panose="020B0502040204020203" pitchFamily="34" charset="0"/>
              </a:defRPr>
            </a:lvl1pPr>
          </a:lstStyle>
          <a:p>
            <a:pPr lvl="0"/>
            <a:r>
              <a:rPr lang="en-US"/>
              <a:t>Click to edit Master text styles</a:t>
            </a:r>
          </a:p>
        </p:txBody>
      </p:sp>
      <p:grpSp>
        <p:nvGrpSpPr>
          <p:cNvPr id="11" name="Group 10">
            <a:extLst>
              <a:ext uri="{FF2B5EF4-FFF2-40B4-BE49-F238E27FC236}">
                <a16:creationId xmlns:a16="http://schemas.microsoft.com/office/drawing/2014/main" id="{9746A85D-2895-42FD-A082-E1ACA44BD230}"/>
              </a:ext>
            </a:extLst>
          </p:cNvPr>
          <p:cNvGrpSpPr/>
          <p:nvPr userDrawn="1"/>
        </p:nvGrpSpPr>
        <p:grpSpPr>
          <a:xfrm>
            <a:off x="238869" y="277201"/>
            <a:ext cx="7125157" cy="220401"/>
            <a:chOff x="238870" y="277201"/>
            <a:chExt cx="8956648" cy="220401"/>
          </a:xfrm>
        </p:grpSpPr>
        <p:sp>
          <p:nvSpPr>
            <p:cNvPr id="12" name="Rectangle 11">
              <a:extLst>
                <a:ext uri="{FF2B5EF4-FFF2-40B4-BE49-F238E27FC236}">
                  <a16:creationId xmlns:a16="http://schemas.microsoft.com/office/drawing/2014/main" id="{D763D498-D0EE-47B5-8945-FF40FA1F129D}"/>
                </a:ext>
                <a:ext uri="{C183D7F6-B498-43B3-948B-1728B52AA6E4}">
                  <adec:decorative xmlns:adec="http://schemas.microsoft.com/office/drawing/2017/decorative" val="1"/>
                </a:ext>
              </a:extLst>
            </p:cNvPr>
            <p:cNvSpPr/>
            <p:nvPr/>
          </p:nvSpPr>
          <p:spPr>
            <a:xfrm rot="5400000">
              <a:off x="4691588" y="-4175517"/>
              <a:ext cx="51211" cy="8956648"/>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E22D3D76-B3D5-4C2A-A57E-9E30D9652E11}"/>
                </a:ext>
              </a:extLst>
            </p:cNvPr>
            <p:cNvSpPr/>
            <p:nvPr/>
          </p:nvSpPr>
          <p:spPr>
            <a:xfrm rot="10800000">
              <a:off x="296820" y="322673"/>
              <a:ext cx="166816" cy="174929"/>
            </a:xfrm>
            <a:prstGeom prst="triangle">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descr="Screen shot of Zoom meeting controls; mute, start video, participants, chat, share screen, record, leave.">
            <a:extLst>
              <a:ext uri="{FF2B5EF4-FFF2-40B4-BE49-F238E27FC236}">
                <a16:creationId xmlns:a16="http://schemas.microsoft.com/office/drawing/2014/main" id="{855A33DA-5115-4920-8C18-649CCA606F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8368" y="1110417"/>
            <a:ext cx="7823652" cy="52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7840619"/>
      </p:ext>
    </p:extLst>
  </p:cSld>
  <p:clrMapOvr>
    <a:masterClrMapping/>
  </p:clrMapOvr>
  <p:extLst>
    <p:ext uri="{DCECCB84-F9BA-43D5-87BE-67443E8EF086}">
      <p15:sldGuideLst xmlns:p15="http://schemas.microsoft.com/office/powerpoint/2012/main">
        <p15:guide id="1" orient="horz" pos="1044">
          <p15:clr>
            <a:srgbClr val="FBAE40"/>
          </p15:clr>
        </p15:guide>
        <p15:guide id="2" pos="31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Footer-onl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p:txBody>
          <a:bodyPr/>
          <a:lstStyle/>
          <a:p>
            <a:fld id="{10DAB2CC-E082-4A90-B521-35AE5120E197}" type="slidenum">
              <a:rPr lang="en-US" smtClean="0"/>
              <a:t>‹#›</a:t>
            </a:fld>
            <a:endParaRPr lang="en-US"/>
          </a:p>
        </p:txBody>
      </p:sp>
    </p:spTree>
    <p:extLst>
      <p:ext uri="{BB962C8B-B14F-4D97-AF65-F5344CB8AC3E}">
        <p14:creationId xmlns:p14="http://schemas.microsoft.com/office/powerpoint/2010/main" val="2400684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438F644-DB03-4EF6-BFD2-7B9C0DB7CB7E}"/>
              </a:ext>
            </a:extLst>
          </p:cNvPr>
          <p:cNvSpPr>
            <a:spLocks noGrp="1"/>
          </p:cNvSpPr>
          <p:nvPr>
            <p:ph type="ftr" sz="quarter" idx="11"/>
          </p:nvPr>
        </p:nvSpPr>
        <p:spPr>
          <a:xfrm>
            <a:off x="701178" y="4858705"/>
            <a:ext cx="3086100" cy="274637"/>
          </a:xfrm>
          <a:prstGeom prst="rect">
            <a:avLst/>
          </a:prstGeom>
        </p:spPr>
        <p:txBody>
          <a:bodyPr/>
          <a:lstStyle/>
          <a:p>
            <a:endParaRPr lang="en-US"/>
          </a:p>
        </p:txBody>
      </p:sp>
      <p:sp>
        <p:nvSpPr>
          <p:cNvPr id="5" name="Rectangle 4">
            <a:extLst>
              <a:ext uri="{FF2B5EF4-FFF2-40B4-BE49-F238E27FC236}">
                <a16:creationId xmlns:a16="http://schemas.microsoft.com/office/drawing/2014/main" id="{AFFC4A9E-E9F7-42EB-8C6D-E928D3A87840}"/>
              </a:ext>
            </a:extLst>
          </p:cNvPr>
          <p:cNvSpPr/>
          <p:nvPr userDrawn="1"/>
        </p:nvSpPr>
        <p:spPr>
          <a:xfrm>
            <a:off x="1"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7F97C55-55A1-4CC0-B9E2-07C407555D40}"/>
              </a:ext>
            </a:extLst>
          </p:cNvPr>
          <p:cNvSpPr>
            <a:spLocks noGrp="1"/>
          </p:cNvSpPr>
          <p:nvPr>
            <p:ph type="sldNum" sz="quarter" idx="12"/>
          </p:nvPr>
        </p:nvSpPr>
        <p:spPr/>
        <p:txBody>
          <a:bodyPr/>
          <a:lstStyle/>
          <a:p>
            <a:fld id="{10DAB2CC-E082-4A90-B521-35AE5120E197}" type="slidenum">
              <a:rPr lang="en-US" smtClean="0"/>
              <a:t>‹#›</a:t>
            </a:fld>
            <a:endParaRPr lang="en-US"/>
          </a:p>
        </p:txBody>
      </p:sp>
    </p:spTree>
    <p:extLst>
      <p:ext uri="{BB962C8B-B14F-4D97-AF65-F5344CB8AC3E}">
        <p14:creationId xmlns:p14="http://schemas.microsoft.com/office/powerpoint/2010/main" val="383536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778435-0220-4D13-AFB0-A503C53D1B7B}"/>
              </a:ext>
              <a:ext uri="{C183D7F6-B498-43B3-948B-1728B52AA6E4}">
                <adec:decorative xmlns:adec="http://schemas.microsoft.com/office/drawing/2017/decorative" val="1"/>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917C918-522F-419D-9882-F136F424A54A}"/>
              </a:ext>
              <a:ext uri="{C183D7F6-B498-43B3-948B-1728B52AA6E4}">
                <adec:decorative xmlns:adec="http://schemas.microsoft.com/office/drawing/2017/decorative" val="1"/>
              </a:ext>
            </a:extLst>
          </p:cNvPr>
          <p:cNvSpPr/>
          <p:nvPr userDrawn="1"/>
        </p:nvSpPr>
        <p:spPr>
          <a:xfrm flipH="1" flipV="1">
            <a:off x="4063" y="0"/>
            <a:ext cx="9144000" cy="2001120"/>
          </a:xfrm>
          <a:prstGeom prst="rect">
            <a:avLst/>
          </a:prstGeom>
          <a:blipFill>
            <a:blip r:embed="rId2" cstate="print">
              <a:extLst>
                <a:ext uri="{28A0092B-C50C-407E-A947-70E740481C1C}">
                  <a14:useLocalDpi xmlns:a14="http://schemas.microsoft.com/office/drawing/2010/main" val="0"/>
                </a:ext>
              </a:extLst>
            </a:blip>
            <a:srcRect/>
            <a:stretch>
              <a:fillRect l="80" t="-43339" r="-80" b="-11369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370C34B-E929-4CB6-B24A-AB302E13DC93}"/>
              </a:ext>
              <a:ext uri="{C183D7F6-B498-43B3-948B-1728B52AA6E4}">
                <adec:decorative xmlns:adec="http://schemas.microsoft.com/office/drawing/2017/decorative" val="1"/>
              </a:ext>
            </a:extLst>
          </p:cNvPr>
          <p:cNvSpPr/>
          <p:nvPr/>
        </p:nvSpPr>
        <p:spPr>
          <a:xfrm rot="5400000">
            <a:off x="4550968" y="-2553387"/>
            <a:ext cx="51211" cy="9153144"/>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descr="H.Q.I.N. Logo">
            <a:extLst>
              <a:ext uri="{FF2B5EF4-FFF2-40B4-BE49-F238E27FC236}">
                <a16:creationId xmlns:a16="http://schemas.microsoft.com/office/drawing/2014/main" id="{E4201AE3-1BB6-4243-BDF3-10493910658E}"/>
              </a:ext>
            </a:extLst>
          </p:cNvPr>
          <p:cNvGrpSpPr/>
          <p:nvPr userDrawn="1"/>
        </p:nvGrpSpPr>
        <p:grpSpPr>
          <a:xfrm>
            <a:off x="457976" y="642207"/>
            <a:ext cx="2295765" cy="940880"/>
            <a:chOff x="5876802" y="3070673"/>
            <a:chExt cx="2496254" cy="986133"/>
          </a:xfrm>
        </p:grpSpPr>
        <p:pic>
          <p:nvPicPr>
            <p:cNvPr id="6" name="Picture 5">
              <a:extLst>
                <a:ext uri="{FF2B5EF4-FFF2-40B4-BE49-F238E27FC236}">
                  <a16:creationId xmlns:a16="http://schemas.microsoft.com/office/drawing/2014/main" id="{589D209E-57C5-4F39-98F9-D1FEFDDF35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76802" y="3898175"/>
              <a:ext cx="2491281" cy="158631"/>
            </a:xfrm>
            <a:prstGeom prst="rect">
              <a:avLst/>
            </a:prstGeom>
          </p:spPr>
        </p:pic>
        <p:pic>
          <p:nvPicPr>
            <p:cNvPr id="7" name="Picture 6" descr="A close up of a logo&#10;&#10;Description automatically generated">
              <a:extLst>
                <a:ext uri="{FF2B5EF4-FFF2-40B4-BE49-F238E27FC236}">
                  <a16:creationId xmlns:a16="http://schemas.microsoft.com/office/drawing/2014/main" id="{7DC44C7A-CC9B-4480-8BEE-9127433018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80478" y="3108627"/>
              <a:ext cx="685355" cy="685355"/>
            </a:xfrm>
            <a:prstGeom prst="rect">
              <a:avLst/>
            </a:prstGeom>
          </p:spPr>
        </p:pic>
        <p:pic>
          <p:nvPicPr>
            <p:cNvPr id="8" name="Picture 7">
              <a:extLst>
                <a:ext uri="{FF2B5EF4-FFF2-40B4-BE49-F238E27FC236}">
                  <a16:creationId xmlns:a16="http://schemas.microsoft.com/office/drawing/2014/main" id="{1814931D-23E1-4B35-9BB9-D96039A81B0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31771" y="3104140"/>
              <a:ext cx="184671" cy="158660"/>
            </a:xfrm>
            <a:prstGeom prst="rect">
              <a:avLst/>
            </a:prstGeom>
          </p:spPr>
        </p:pic>
        <p:pic>
          <p:nvPicPr>
            <p:cNvPr id="9" name="Picture 8">
              <a:extLst>
                <a:ext uri="{FF2B5EF4-FFF2-40B4-BE49-F238E27FC236}">
                  <a16:creationId xmlns:a16="http://schemas.microsoft.com/office/drawing/2014/main" id="{830B533D-92F7-4E38-906B-BB61267B37E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89432" y="3108623"/>
              <a:ext cx="183624" cy="685355"/>
            </a:xfrm>
            <a:prstGeom prst="rect">
              <a:avLst/>
            </a:prstGeom>
          </p:spPr>
        </p:pic>
        <p:pic>
          <p:nvPicPr>
            <p:cNvPr id="10" name="Picture 9" descr="A close up of a logo&#10;&#10;Description automatically generated">
              <a:extLst>
                <a:ext uri="{FF2B5EF4-FFF2-40B4-BE49-F238E27FC236}">
                  <a16:creationId xmlns:a16="http://schemas.microsoft.com/office/drawing/2014/main" id="{6341E0BF-7029-400A-A645-4E87227DC19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06874" y="3249275"/>
              <a:ext cx="962847" cy="540636"/>
            </a:xfrm>
            <a:prstGeom prst="rect">
              <a:avLst/>
            </a:prstGeom>
          </p:spPr>
        </p:pic>
        <p:pic>
          <p:nvPicPr>
            <p:cNvPr id="11" name="Picture 10">
              <a:extLst>
                <a:ext uri="{FF2B5EF4-FFF2-40B4-BE49-F238E27FC236}">
                  <a16:creationId xmlns:a16="http://schemas.microsoft.com/office/drawing/2014/main" id="{EEE2B436-BF8F-41E1-999F-1D709A3281B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31122" y="3070673"/>
              <a:ext cx="706711" cy="727573"/>
            </a:xfrm>
            <a:prstGeom prst="rect">
              <a:avLst/>
            </a:prstGeom>
          </p:spPr>
        </p:pic>
        <p:pic>
          <p:nvPicPr>
            <p:cNvPr id="12" name="Picture 11">
              <a:extLst>
                <a:ext uri="{FF2B5EF4-FFF2-40B4-BE49-F238E27FC236}">
                  <a16:creationId xmlns:a16="http://schemas.microsoft.com/office/drawing/2014/main" id="{109B8B1D-A332-4F08-8851-7DB51602271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54183" y="3249290"/>
              <a:ext cx="1114119" cy="597315"/>
            </a:xfrm>
            <a:prstGeom prst="rect">
              <a:avLst/>
            </a:prstGeom>
          </p:spPr>
        </p:pic>
        <p:pic>
          <p:nvPicPr>
            <p:cNvPr id="13" name="Picture 12">
              <a:extLst>
                <a:ext uri="{FF2B5EF4-FFF2-40B4-BE49-F238E27FC236}">
                  <a16:creationId xmlns:a16="http://schemas.microsoft.com/office/drawing/2014/main" id="{5C4343D3-6745-4549-98B2-3B6F09AA5F8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54107" y="3346761"/>
              <a:ext cx="184671" cy="444768"/>
            </a:xfrm>
            <a:prstGeom prst="rect">
              <a:avLst/>
            </a:prstGeom>
          </p:spPr>
        </p:pic>
        <p:pic>
          <p:nvPicPr>
            <p:cNvPr id="14" name="Picture 13">
              <a:extLst>
                <a:ext uri="{FF2B5EF4-FFF2-40B4-BE49-F238E27FC236}">
                  <a16:creationId xmlns:a16="http://schemas.microsoft.com/office/drawing/2014/main" id="{5D7664B6-201B-41B2-9F5F-C69F1AB9BB4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54106" y="3108621"/>
              <a:ext cx="184671" cy="158660"/>
            </a:xfrm>
            <a:prstGeom prst="rect">
              <a:avLst/>
            </a:prstGeom>
          </p:spPr>
        </p:pic>
        <p:pic>
          <p:nvPicPr>
            <p:cNvPr id="15" name="Picture 14">
              <a:extLst>
                <a:ext uri="{FF2B5EF4-FFF2-40B4-BE49-F238E27FC236}">
                  <a16:creationId xmlns:a16="http://schemas.microsoft.com/office/drawing/2014/main" id="{21C9807B-5AB0-4370-B4ED-C2416CAE160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431771" y="3349210"/>
              <a:ext cx="184671" cy="444768"/>
            </a:xfrm>
            <a:prstGeom prst="rect">
              <a:avLst/>
            </a:prstGeom>
          </p:spPr>
        </p:pic>
      </p:grpSp>
      <p:sp>
        <p:nvSpPr>
          <p:cNvPr id="20" name="Content Placeholder 7">
            <a:extLst>
              <a:ext uri="{FF2B5EF4-FFF2-40B4-BE49-F238E27FC236}">
                <a16:creationId xmlns:a16="http://schemas.microsoft.com/office/drawing/2014/main" id="{92C7229D-519A-4A16-AC89-E5DD214636B8}"/>
              </a:ext>
            </a:extLst>
          </p:cNvPr>
          <p:cNvSpPr>
            <a:spLocks noGrp="1"/>
          </p:cNvSpPr>
          <p:nvPr>
            <p:ph sz="quarter" idx="13" hasCustomPrompt="1"/>
          </p:nvPr>
        </p:nvSpPr>
        <p:spPr>
          <a:xfrm>
            <a:off x="364601" y="2571751"/>
            <a:ext cx="8013770" cy="1374608"/>
          </a:xfrm>
        </p:spPr>
        <p:txBody>
          <a:bodyPr>
            <a:noAutofit/>
          </a:bodyPr>
          <a:lstStyle>
            <a:lvl1pPr marL="0" indent="0">
              <a:spcBef>
                <a:spcPts val="0"/>
              </a:spcBef>
              <a:buNone/>
              <a:defRPr sz="4800" spc="0" baseline="0">
                <a:solidFill>
                  <a:srgbClr val="0073B6"/>
                </a:solidFill>
                <a:latin typeface="Nirmala UI" panose="020B0502040204020203" pitchFamily="34" charset="0"/>
                <a:cs typeface="Nirmala UI" panose="020B0502040204020203" pitchFamily="34" charset="0"/>
              </a:defRPr>
            </a:lvl1pPr>
          </a:lstStyle>
          <a:p>
            <a:pPr lvl="0"/>
            <a:r>
              <a:rPr lang="en-US"/>
              <a:t>TITLE PLACEMENT</a:t>
            </a:r>
          </a:p>
          <a:p>
            <a:pPr lvl="0"/>
            <a:r>
              <a:rPr lang="en-US"/>
              <a:t>GOES HERE</a:t>
            </a:r>
          </a:p>
        </p:txBody>
      </p:sp>
      <p:sp>
        <p:nvSpPr>
          <p:cNvPr id="18" name="Content Placeholder 7">
            <a:extLst>
              <a:ext uri="{FF2B5EF4-FFF2-40B4-BE49-F238E27FC236}">
                <a16:creationId xmlns:a16="http://schemas.microsoft.com/office/drawing/2014/main" id="{7CDA88F8-2C86-4E96-BFAC-D21E725669E7}"/>
              </a:ext>
            </a:extLst>
          </p:cNvPr>
          <p:cNvSpPr>
            <a:spLocks noGrp="1"/>
          </p:cNvSpPr>
          <p:nvPr>
            <p:ph sz="quarter" idx="14" hasCustomPrompt="1"/>
          </p:nvPr>
        </p:nvSpPr>
        <p:spPr>
          <a:xfrm>
            <a:off x="364601" y="3999308"/>
            <a:ext cx="5626120" cy="650714"/>
          </a:xfrm>
        </p:spPr>
        <p:txBody>
          <a:bodyPr>
            <a:noAutofit/>
          </a:bodyPr>
          <a:lstStyle>
            <a:lvl1pPr marL="0" indent="0">
              <a:spcBef>
                <a:spcPts val="0"/>
              </a:spcBef>
              <a:buNone/>
              <a:defRPr sz="1400" spc="0" baseline="0">
                <a:solidFill>
                  <a:srgbClr val="0073B6"/>
                </a:solidFill>
                <a:latin typeface="Nirmala UI" panose="020B0502040204020203" pitchFamily="34" charset="0"/>
                <a:cs typeface="Nirmala UI" panose="020B0502040204020203" pitchFamily="34" charset="0"/>
              </a:defRPr>
            </a:lvl1pPr>
          </a:lstStyle>
          <a:p>
            <a:pPr lvl="0"/>
            <a:r>
              <a:rPr lang="en-US"/>
              <a:t>Month, Day, Year</a:t>
            </a:r>
          </a:p>
        </p:txBody>
      </p:sp>
      <p:pic>
        <p:nvPicPr>
          <p:cNvPr id="4" name="Picture 3" descr="Quality Improvement Organizations Program Logo">
            <a:extLst>
              <a:ext uri="{FF2B5EF4-FFF2-40B4-BE49-F238E27FC236}">
                <a16:creationId xmlns:a16="http://schemas.microsoft.com/office/drawing/2014/main" id="{0FD60EDC-A77B-4183-B0B8-D0AD1F872C4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99139" y="4601849"/>
            <a:ext cx="1392639" cy="364585"/>
          </a:xfrm>
          <a:prstGeom prst="rect">
            <a:avLst/>
          </a:prstGeom>
        </p:spPr>
      </p:pic>
    </p:spTree>
    <p:extLst>
      <p:ext uri="{BB962C8B-B14F-4D97-AF65-F5344CB8AC3E}">
        <p14:creationId xmlns:p14="http://schemas.microsoft.com/office/powerpoint/2010/main" val="2860864665"/>
      </p:ext>
    </p:extLst>
  </p:cSld>
  <p:clrMapOvr>
    <a:masterClrMapping/>
  </p:clrMapOvr>
  <p:extLst>
    <p:ext uri="{DCECCB84-F9BA-43D5-87BE-67443E8EF086}">
      <p15:sldGuideLst xmlns:p15="http://schemas.microsoft.com/office/powerpoint/2012/main">
        <p15:guide id="1" orient="horz" pos="90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Slid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778435-0220-4D13-AFB0-A503C53D1B7B}"/>
              </a:ext>
              <a:ext uri="{C183D7F6-B498-43B3-948B-1728B52AA6E4}">
                <adec:decorative xmlns:adec="http://schemas.microsoft.com/office/drawing/2017/decorative" val="1"/>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370C34B-E929-4CB6-B24A-AB302E13DC93}"/>
              </a:ext>
              <a:ext uri="{C183D7F6-B498-43B3-948B-1728B52AA6E4}">
                <adec:decorative xmlns:adec="http://schemas.microsoft.com/office/drawing/2017/decorative" val="1"/>
              </a:ext>
            </a:extLst>
          </p:cNvPr>
          <p:cNvSpPr/>
          <p:nvPr/>
        </p:nvSpPr>
        <p:spPr>
          <a:xfrm>
            <a:off x="3114561" y="0"/>
            <a:ext cx="51211" cy="5148072"/>
          </a:xfrm>
          <a:prstGeom prst="rect">
            <a:avLst/>
          </a:prstGeom>
          <a:solidFill>
            <a:srgbClr val="D66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52F0C3E-B2C2-4F1A-9E59-3A12C252A921}"/>
              </a:ext>
              <a:ext uri="{C183D7F6-B498-43B3-948B-1728B52AA6E4}">
                <adec:decorative xmlns:adec="http://schemas.microsoft.com/office/drawing/2017/decorative" val="1"/>
              </a:ext>
            </a:extLst>
          </p:cNvPr>
          <p:cNvSpPr/>
          <p:nvPr userDrawn="1"/>
        </p:nvSpPr>
        <p:spPr>
          <a:xfrm flipH="1" flipV="1">
            <a:off x="0" y="-22122"/>
            <a:ext cx="3114561" cy="5166360"/>
          </a:xfrm>
          <a:prstGeom prst="rect">
            <a:avLst/>
          </a:prstGeom>
          <a:blipFill>
            <a:blip r:embed="rId2" cstate="print">
              <a:extLst>
                <a:ext uri="{28A0092B-C50C-407E-A947-70E740481C1C}">
                  <a14:useLocalDpi xmlns:a14="http://schemas.microsoft.com/office/drawing/2010/main" val="0"/>
                </a:ext>
              </a:extLst>
            </a:blip>
            <a:srcRect/>
            <a:stretch>
              <a:fillRect l="-193589" t="-156" r="-1305" b="1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descr="H.Q.I.N. Logo">
            <a:extLst>
              <a:ext uri="{FF2B5EF4-FFF2-40B4-BE49-F238E27FC236}">
                <a16:creationId xmlns:a16="http://schemas.microsoft.com/office/drawing/2014/main" id="{E4201AE3-1BB6-4243-BDF3-10493910658E}"/>
              </a:ext>
            </a:extLst>
          </p:cNvPr>
          <p:cNvGrpSpPr/>
          <p:nvPr userDrawn="1"/>
        </p:nvGrpSpPr>
        <p:grpSpPr>
          <a:xfrm>
            <a:off x="406358" y="3494518"/>
            <a:ext cx="2295765" cy="940880"/>
            <a:chOff x="5876802" y="3070673"/>
            <a:chExt cx="2496254" cy="986133"/>
          </a:xfrm>
        </p:grpSpPr>
        <p:pic>
          <p:nvPicPr>
            <p:cNvPr id="6" name="Picture 5">
              <a:extLst>
                <a:ext uri="{FF2B5EF4-FFF2-40B4-BE49-F238E27FC236}">
                  <a16:creationId xmlns:a16="http://schemas.microsoft.com/office/drawing/2014/main" id="{589D209E-57C5-4F39-98F9-D1FEFDDF35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76802" y="3898175"/>
              <a:ext cx="2491281" cy="158631"/>
            </a:xfrm>
            <a:prstGeom prst="rect">
              <a:avLst/>
            </a:prstGeom>
          </p:spPr>
        </p:pic>
        <p:pic>
          <p:nvPicPr>
            <p:cNvPr id="7" name="Picture 6" descr="A close up of a logo&#10;&#10;Description automatically generated">
              <a:extLst>
                <a:ext uri="{FF2B5EF4-FFF2-40B4-BE49-F238E27FC236}">
                  <a16:creationId xmlns:a16="http://schemas.microsoft.com/office/drawing/2014/main" id="{7DC44C7A-CC9B-4480-8BEE-9127433018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80478" y="3108627"/>
              <a:ext cx="685355" cy="685355"/>
            </a:xfrm>
            <a:prstGeom prst="rect">
              <a:avLst/>
            </a:prstGeom>
          </p:spPr>
        </p:pic>
        <p:pic>
          <p:nvPicPr>
            <p:cNvPr id="8" name="Picture 7">
              <a:extLst>
                <a:ext uri="{FF2B5EF4-FFF2-40B4-BE49-F238E27FC236}">
                  <a16:creationId xmlns:a16="http://schemas.microsoft.com/office/drawing/2014/main" id="{1814931D-23E1-4B35-9BB9-D96039A81B0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31771" y="3104140"/>
              <a:ext cx="184671" cy="158660"/>
            </a:xfrm>
            <a:prstGeom prst="rect">
              <a:avLst/>
            </a:prstGeom>
          </p:spPr>
        </p:pic>
        <p:pic>
          <p:nvPicPr>
            <p:cNvPr id="9" name="Picture 8">
              <a:extLst>
                <a:ext uri="{FF2B5EF4-FFF2-40B4-BE49-F238E27FC236}">
                  <a16:creationId xmlns:a16="http://schemas.microsoft.com/office/drawing/2014/main" id="{830B533D-92F7-4E38-906B-BB61267B37E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89432" y="3108623"/>
              <a:ext cx="183624" cy="685355"/>
            </a:xfrm>
            <a:prstGeom prst="rect">
              <a:avLst/>
            </a:prstGeom>
          </p:spPr>
        </p:pic>
        <p:pic>
          <p:nvPicPr>
            <p:cNvPr id="10" name="Picture 9" descr="A close up of a logo&#10;&#10;Description automatically generated">
              <a:extLst>
                <a:ext uri="{FF2B5EF4-FFF2-40B4-BE49-F238E27FC236}">
                  <a16:creationId xmlns:a16="http://schemas.microsoft.com/office/drawing/2014/main" id="{6341E0BF-7029-400A-A645-4E87227DC19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06874" y="3249275"/>
              <a:ext cx="962847" cy="540636"/>
            </a:xfrm>
            <a:prstGeom prst="rect">
              <a:avLst/>
            </a:prstGeom>
          </p:spPr>
        </p:pic>
        <p:pic>
          <p:nvPicPr>
            <p:cNvPr id="11" name="Picture 10">
              <a:extLst>
                <a:ext uri="{FF2B5EF4-FFF2-40B4-BE49-F238E27FC236}">
                  <a16:creationId xmlns:a16="http://schemas.microsoft.com/office/drawing/2014/main" id="{EEE2B436-BF8F-41E1-999F-1D709A3281B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31122" y="3070673"/>
              <a:ext cx="706711" cy="727573"/>
            </a:xfrm>
            <a:prstGeom prst="rect">
              <a:avLst/>
            </a:prstGeom>
          </p:spPr>
        </p:pic>
        <p:pic>
          <p:nvPicPr>
            <p:cNvPr id="12" name="Picture 11">
              <a:extLst>
                <a:ext uri="{FF2B5EF4-FFF2-40B4-BE49-F238E27FC236}">
                  <a16:creationId xmlns:a16="http://schemas.microsoft.com/office/drawing/2014/main" id="{109B8B1D-A332-4F08-8851-7DB51602271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54183" y="3249290"/>
              <a:ext cx="1114119" cy="597315"/>
            </a:xfrm>
            <a:prstGeom prst="rect">
              <a:avLst/>
            </a:prstGeom>
          </p:spPr>
        </p:pic>
        <p:pic>
          <p:nvPicPr>
            <p:cNvPr id="13" name="Picture 12">
              <a:extLst>
                <a:ext uri="{FF2B5EF4-FFF2-40B4-BE49-F238E27FC236}">
                  <a16:creationId xmlns:a16="http://schemas.microsoft.com/office/drawing/2014/main" id="{5C4343D3-6745-4549-98B2-3B6F09AA5F8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54107" y="3346761"/>
              <a:ext cx="184671" cy="444768"/>
            </a:xfrm>
            <a:prstGeom prst="rect">
              <a:avLst/>
            </a:prstGeom>
          </p:spPr>
        </p:pic>
        <p:pic>
          <p:nvPicPr>
            <p:cNvPr id="14" name="Picture 13">
              <a:extLst>
                <a:ext uri="{FF2B5EF4-FFF2-40B4-BE49-F238E27FC236}">
                  <a16:creationId xmlns:a16="http://schemas.microsoft.com/office/drawing/2014/main" id="{5D7664B6-201B-41B2-9F5F-C69F1AB9BB4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54106" y="3108621"/>
              <a:ext cx="184671" cy="158660"/>
            </a:xfrm>
            <a:prstGeom prst="rect">
              <a:avLst/>
            </a:prstGeom>
          </p:spPr>
        </p:pic>
        <p:pic>
          <p:nvPicPr>
            <p:cNvPr id="15" name="Picture 14">
              <a:extLst>
                <a:ext uri="{FF2B5EF4-FFF2-40B4-BE49-F238E27FC236}">
                  <a16:creationId xmlns:a16="http://schemas.microsoft.com/office/drawing/2014/main" id="{21C9807B-5AB0-4370-B4ED-C2416CAE160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431771" y="3349210"/>
              <a:ext cx="184671" cy="444768"/>
            </a:xfrm>
            <a:prstGeom prst="rect">
              <a:avLst/>
            </a:prstGeom>
          </p:spPr>
        </p:pic>
      </p:grpSp>
      <p:sp>
        <p:nvSpPr>
          <p:cNvPr id="20" name="Content Placeholder 7">
            <a:extLst>
              <a:ext uri="{FF2B5EF4-FFF2-40B4-BE49-F238E27FC236}">
                <a16:creationId xmlns:a16="http://schemas.microsoft.com/office/drawing/2014/main" id="{92C7229D-519A-4A16-AC89-E5DD214636B8}"/>
              </a:ext>
            </a:extLst>
          </p:cNvPr>
          <p:cNvSpPr>
            <a:spLocks noGrp="1"/>
          </p:cNvSpPr>
          <p:nvPr>
            <p:ph sz="quarter" idx="13" hasCustomPrompt="1"/>
          </p:nvPr>
        </p:nvSpPr>
        <p:spPr>
          <a:xfrm>
            <a:off x="3445005" y="2774370"/>
            <a:ext cx="5289256" cy="1374608"/>
          </a:xfrm>
        </p:spPr>
        <p:txBody>
          <a:bodyPr>
            <a:noAutofit/>
          </a:bodyPr>
          <a:lstStyle>
            <a:lvl1pPr marL="0" indent="0">
              <a:spcBef>
                <a:spcPts val="0"/>
              </a:spcBef>
              <a:buNone/>
              <a:defRPr sz="4400" spc="0" baseline="0">
                <a:solidFill>
                  <a:srgbClr val="0073B6"/>
                </a:solidFill>
                <a:latin typeface="Nirmala UI" panose="020B0502040204020203" pitchFamily="34" charset="0"/>
                <a:cs typeface="Nirmala UI" panose="020B0502040204020203" pitchFamily="34" charset="0"/>
              </a:defRPr>
            </a:lvl1pPr>
          </a:lstStyle>
          <a:p>
            <a:pPr lvl="0"/>
            <a:r>
              <a:rPr lang="en-US"/>
              <a:t>SECTION HEADER</a:t>
            </a:r>
          </a:p>
          <a:p>
            <a:pPr lvl="0"/>
            <a:r>
              <a:rPr lang="en-US"/>
              <a:t>GOES HERE</a:t>
            </a:r>
          </a:p>
        </p:txBody>
      </p:sp>
      <p:sp>
        <p:nvSpPr>
          <p:cNvPr id="18" name="Content Placeholder 7">
            <a:extLst>
              <a:ext uri="{FF2B5EF4-FFF2-40B4-BE49-F238E27FC236}">
                <a16:creationId xmlns:a16="http://schemas.microsoft.com/office/drawing/2014/main" id="{7CDA88F8-2C86-4E96-BFAC-D21E725669E7}"/>
              </a:ext>
            </a:extLst>
          </p:cNvPr>
          <p:cNvSpPr>
            <a:spLocks noGrp="1"/>
          </p:cNvSpPr>
          <p:nvPr>
            <p:ph sz="quarter" idx="14" hasCustomPrompt="1"/>
          </p:nvPr>
        </p:nvSpPr>
        <p:spPr>
          <a:xfrm>
            <a:off x="3445005" y="4201927"/>
            <a:ext cx="4062544" cy="650714"/>
          </a:xfrm>
        </p:spPr>
        <p:txBody>
          <a:bodyPr>
            <a:noAutofit/>
          </a:bodyPr>
          <a:lstStyle>
            <a:lvl1pPr marL="0" indent="0">
              <a:spcBef>
                <a:spcPts val="0"/>
              </a:spcBef>
              <a:buNone/>
              <a:defRPr sz="1400" spc="0" baseline="0">
                <a:solidFill>
                  <a:srgbClr val="0073B6"/>
                </a:solidFill>
                <a:latin typeface="Nirmala UI" panose="020B0502040204020203" pitchFamily="34" charset="0"/>
                <a:cs typeface="Nirmala UI" panose="020B0502040204020203" pitchFamily="34" charset="0"/>
              </a:defRPr>
            </a:lvl1pPr>
          </a:lstStyle>
          <a:p>
            <a:pPr lvl="0"/>
            <a:r>
              <a:rPr lang="en-US"/>
              <a:t>Month, Day, Year</a:t>
            </a:r>
          </a:p>
        </p:txBody>
      </p:sp>
      <p:pic>
        <p:nvPicPr>
          <p:cNvPr id="2" name="Picture 1" descr="Quality Improvement Organizations Program Logo">
            <a:extLst>
              <a:ext uri="{FF2B5EF4-FFF2-40B4-BE49-F238E27FC236}">
                <a16:creationId xmlns:a16="http://schemas.microsoft.com/office/drawing/2014/main" id="{7E316ECB-B379-433F-92B1-5DD97652EEC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99139" y="4601849"/>
            <a:ext cx="1392639" cy="364585"/>
          </a:xfrm>
          <a:prstGeom prst="rect">
            <a:avLst/>
          </a:prstGeom>
        </p:spPr>
      </p:pic>
    </p:spTree>
    <p:extLst>
      <p:ext uri="{BB962C8B-B14F-4D97-AF65-F5344CB8AC3E}">
        <p14:creationId xmlns:p14="http://schemas.microsoft.com/office/powerpoint/2010/main" val="1151105576"/>
      </p:ext>
    </p:extLst>
  </p:cSld>
  <p:clrMapOvr>
    <a:masterClrMapping/>
  </p:clrMapOvr>
  <p:extLst>
    <p:ext uri="{DCECCB84-F9BA-43D5-87BE-67443E8EF086}">
      <p15:sldGuideLst xmlns:p15="http://schemas.microsoft.com/office/powerpoint/2012/main">
        <p15:guide id="1" orient="horz" pos="2772">
          <p15:clr>
            <a:srgbClr val="FBAE40"/>
          </p15:clr>
        </p15:guide>
        <p15:guide id="2" pos="25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0ACC90-1467-41F9-A368-0ADDFE7217E1}"/>
              </a:ext>
              <a:ext uri="{C183D7F6-B498-43B3-948B-1728B52AA6E4}">
                <adec:decorative xmlns:adec="http://schemas.microsoft.com/office/drawing/2017/decorative" val="1"/>
              </a:ext>
            </a:extLst>
          </p:cNvPr>
          <p:cNvSpPr/>
          <p:nvPr userDrawn="1"/>
        </p:nvSpPr>
        <p:spPr>
          <a:xfrm>
            <a:off x="0" y="0"/>
            <a:ext cx="9144000" cy="5143500"/>
          </a:xfrm>
          <a:prstGeom prst="rect">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Quality Improvement Organizations Program Logo">
            <a:extLst>
              <a:ext uri="{FF2B5EF4-FFF2-40B4-BE49-F238E27FC236}">
                <a16:creationId xmlns:a16="http://schemas.microsoft.com/office/drawing/2014/main" id="{33EF4970-9F64-49BA-A8F8-0C72E5F73E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222" y="4567549"/>
            <a:ext cx="1392639" cy="364585"/>
          </a:xfrm>
          <a:prstGeom prst="rect">
            <a:avLst/>
          </a:prstGeom>
        </p:spPr>
      </p:pic>
      <p:grpSp>
        <p:nvGrpSpPr>
          <p:cNvPr id="8" name="Group 7">
            <a:extLst>
              <a:ext uri="{FF2B5EF4-FFF2-40B4-BE49-F238E27FC236}">
                <a16:creationId xmlns:a16="http://schemas.microsoft.com/office/drawing/2014/main" id="{A9EB3395-C522-45AD-ACDC-F716A47639AF}"/>
              </a:ext>
              <a:ext uri="{C183D7F6-B498-43B3-948B-1728B52AA6E4}">
                <adec:decorative xmlns:adec="http://schemas.microsoft.com/office/drawing/2017/decorative" val="1"/>
              </a:ext>
            </a:extLst>
          </p:cNvPr>
          <p:cNvGrpSpPr/>
          <p:nvPr userDrawn="1"/>
        </p:nvGrpSpPr>
        <p:grpSpPr>
          <a:xfrm>
            <a:off x="7862156" y="4591711"/>
            <a:ext cx="949374" cy="398123"/>
            <a:chOff x="7092145" y="5347298"/>
            <a:chExt cx="4437790" cy="1753124"/>
          </a:xfrm>
        </p:grpSpPr>
        <p:pic>
          <p:nvPicPr>
            <p:cNvPr id="9" name="Picture 8">
              <a:extLst>
                <a:ext uri="{FF2B5EF4-FFF2-40B4-BE49-F238E27FC236}">
                  <a16:creationId xmlns:a16="http://schemas.microsoft.com/office/drawing/2014/main" id="{15BAC01C-8859-482E-80AB-DEF440E6F4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145" y="6818412"/>
              <a:ext cx="4428944" cy="282010"/>
            </a:xfrm>
            <a:prstGeom prst="rect">
              <a:avLst/>
            </a:prstGeom>
          </p:spPr>
        </p:pic>
        <p:pic>
          <p:nvPicPr>
            <p:cNvPr id="10" name="Picture 9" descr="A close up of a logo&#10;&#10;Description automatically generated">
              <a:extLst>
                <a:ext uri="{FF2B5EF4-FFF2-40B4-BE49-F238E27FC236}">
                  <a16:creationId xmlns:a16="http://schemas.microsoft.com/office/drawing/2014/main" id="{17F68C81-783A-4B57-A691-BC75631EA5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676" y="5414771"/>
              <a:ext cx="1218409" cy="1218409"/>
            </a:xfrm>
            <a:prstGeom prst="rect">
              <a:avLst/>
            </a:prstGeom>
          </p:spPr>
        </p:pic>
        <p:pic>
          <p:nvPicPr>
            <p:cNvPr id="11" name="Picture 10">
              <a:extLst>
                <a:ext uri="{FF2B5EF4-FFF2-40B4-BE49-F238E27FC236}">
                  <a16:creationId xmlns:a16="http://schemas.microsoft.com/office/drawing/2014/main" id="{B65672F8-4B6A-463C-9887-BAAEF39DAE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56534" y="5406803"/>
              <a:ext cx="328302" cy="282061"/>
            </a:xfrm>
            <a:prstGeom prst="rect">
              <a:avLst/>
            </a:prstGeom>
          </p:spPr>
        </p:pic>
        <p:pic>
          <p:nvPicPr>
            <p:cNvPr id="12" name="Picture 11">
              <a:extLst>
                <a:ext uri="{FF2B5EF4-FFF2-40B4-BE49-F238E27FC236}">
                  <a16:creationId xmlns:a16="http://schemas.microsoft.com/office/drawing/2014/main" id="{995B7250-267A-413B-A860-502F7313B8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03493" y="5414770"/>
              <a:ext cx="326442" cy="1218409"/>
            </a:xfrm>
            <a:prstGeom prst="rect">
              <a:avLst/>
            </a:prstGeom>
          </p:spPr>
        </p:pic>
        <p:pic>
          <p:nvPicPr>
            <p:cNvPr id="13" name="Picture 12" descr="A close up of a logo&#10;&#10;Description automatically generated">
              <a:extLst>
                <a:ext uri="{FF2B5EF4-FFF2-40B4-BE49-F238E27FC236}">
                  <a16:creationId xmlns:a16="http://schemas.microsoft.com/office/drawing/2014/main" id="{4F1ED325-651C-4E56-89FC-253BDEA7D83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16180" y="5668728"/>
              <a:ext cx="1711727" cy="961130"/>
            </a:xfrm>
            <a:prstGeom prst="rect">
              <a:avLst/>
            </a:prstGeom>
          </p:spPr>
        </p:pic>
        <p:pic>
          <p:nvPicPr>
            <p:cNvPr id="14" name="Picture 13">
              <a:extLst>
                <a:ext uri="{FF2B5EF4-FFF2-40B4-BE49-F238E27FC236}">
                  <a16:creationId xmlns:a16="http://schemas.microsoft.com/office/drawing/2014/main" id="{DFAE9367-18A3-4102-85CE-5FEF3843700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33159" y="5347298"/>
              <a:ext cx="1256373" cy="1293463"/>
            </a:xfrm>
            <a:prstGeom prst="rect">
              <a:avLst/>
            </a:prstGeom>
          </p:spPr>
        </p:pic>
        <p:pic>
          <p:nvPicPr>
            <p:cNvPr id="19" name="Picture 18">
              <a:extLst>
                <a:ext uri="{FF2B5EF4-FFF2-40B4-BE49-F238E27FC236}">
                  <a16:creationId xmlns:a16="http://schemas.microsoft.com/office/drawing/2014/main" id="{BE6D1729-A5EB-4165-A3DD-9354F74C133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25806" y="5660940"/>
              <a:ext cx="1980654" cy="1061890"/>
            </a:xfrm>
            <a:prstGeom prst="rect">
              <a:avLst/>
            </a:prstGeom>
          </p:spPr>
        </p:pic>
        <p:pic>
          <p:nvPicPr>
            <p:cNvPr id="20" name="Picture 19">
              <a:extLst>
                <a:ext uri="{FF2B5EF4-FFF2-40B4-BE49-F238E27FC236}">
                  <a16:creationId xmlns:a16="http://schemas.microsoft.com/office/drawing/2014/main" id="{7053A029-D4EC-42E0-81F9-C3F2E72187A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29577" y="5838129"/>
              <a:ext cx="328302" cy="790698"/>
            </a:xfrm>
            <a:prstGeom prst="rect">
              <a:avLst/>
            </a:prstGeom>
          </p:spPr>
        </p:pic>
        <p:pic>
          <p:nvPicPr>
            <p:cNvPr id="21" name="Picture 20">
              <a:extLst>
                <a:ext uri="{FF2B5EF4-FFF2-40B4-BE49-F238E27FC236}">
                  <a16:creationId xmlns:a16="http://schemas.microsoft.com/office/drawing/2014/main" id="{3A11E02E-8E44-4BC9-9EDD-1FB8F57FDFF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29577" y="5414770"/>
              <a:ext cx="328301" cy="282061"/>
            </a:xfrm>
            <a:prstGeom prst="rect">
              <a:avLst/>
            </a:prstGeom>
          </p:spPr>
        </p:pic>
        <p:pic>
          <p:nvPicPr>
            <p:cNvPr id="22" name="Picture 21">
              <a:extLst>
                <a:ext uri="{FF2B5EF4-FFF2-40B4-BE49-F238E27FC236}">
                  <a16:creationId xmlns:a16="http://schemas.microsoft.com/office/drawing/2014/main" id="{3C1BB5F8-ECD6-4AA1-ADF0-E919CCCE926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856534" y="5842483"/>
              <a:ext cx="328302" cy="790698"/>
            </a:xfrm>
            <a:prstGeom prst="rect">
              <a:avLst/>
            </a:prstGeom>
          </p:spPr>
        </p:pic>
      </p:grpSp>
    </p:spTree>
    <p:extLst>
      <p:ext uri="{BB962C8B-B14F-4D97-AF65-F5344CB8AC3E}">
        <p14:creationId xmlns:p14="http://schemas.microsoft.com/office/powerpoint/2010/main" val="3154484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1.png"/><Relationship Id="rId5" Type="http://schemas.openxmlformats.org/officeDocument/2006/relationships/slideLayout" Target="../slideLayouts/slideLayout5.xml"/><Relationship Id="rId15" Type="http://schemas.openxmlformats.org/officeDocument/2006/relationships/image" Target="../media/image2.png"/><Relationship Id="rId23" Type="http://schemas.openxmlformats.org/officeDocument/2006/relationships/image" Target="../media/image10.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10BE3C-C047-418D-A8E2-5229C2054BC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46C85A-764E-4ADF-AE3E-D0181A6585E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23D31B3-4BE9-4B4A-8474-A879FDB6FA55}"/>
              </a:ext>
            </a:extLst>
          </p:cNvPr>
          <p:cNvSpPr>
            <a:spLocks noGrp="1"/>
          </p:cNvSpPr>
          <p:nvPr>
            <p:ph type="sldNum" sz="quarter" idx="4"/>
          </p:nvPr>
        </p:nvSpPr>
        <p:spPr>
          <a:xfrm>
            <a:off x="161771" y="4858705"/>
            <a:ext cx="474865" cy="274637"/>
          </a:xfrm>
          <a:prstGeom prst="rect">
            <a:avLst/>
          </a:prstGeom>
        </p:spPr>
        <p:txBody>
          <a:bodyPr vert="horz" lIns="91440" tIns="45720" rIns="91440" bIns="45720" rtlCol="0" anchor="ctr"/>
          <a:lstStyle>
            <a:lvl1pPr algn="r">
              <a:defRPr sz="900">
                <a:solidFill>
                  <a:srgbClr val="0073B6"/>
                </a:solidFill>
                <a:latin typeface="Nirmala UI" panose="020B0502040204020203" pitchFamily="34" charset="0"/>
                <a:cs typeface="Nirmala UI" panose="020B0502040204020203" pitchFamily="34" charset="0"/>
              </a:defRPr>
            </a:lvl1pPr>
          </a:lstStyle>
          <a:p>
            <a:fld id="{10DAB2CC-E082-4A90-B521-35AE5120E197}" type="slidenum">
              <a:rPr lang="en-US" smtClean="0"/>
              <a:pPr/>
              <a:t>‹#›</a:t>
            </a:fld>
            <a:endParaRPr lang="en-US"/>
          </a:p>
        </p:txBody>
      </p:sp>
      <p:pic>
        <p:nvPicPr>
          <p:cNvPr id="5" name="Picture 4" descr="Quality Improvement Organizations Program Logo">
            <a:extLst>
              <a:ext uri="{FF2B5EF4-FFF2-40B4-BE49-F238E27FC236}">
                <a16:creationId xmlns:a16="http://schemas.microsoft.com/office/drawing/2014/main" id="{6DB7A082-88CB-41A3-9C5B-24BC2948128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399139" y="173038"/>
            <a:ext cx="1392639" cy="364585"/>
          </a:xfrm>
          <a:prstGeom prst="rect">
            <a:avLst/>
          </a:prstGeom>
        </p:spPr>
      </p:pic>
      <p:grpSp>
        <p:nvGrpSpPr>
          <p:cNvPr id="11" name="Group 10">
            <a:extLst>
              <a:ext uri="{FF2B5EF4-FFF2-40B4-BE49-F238E27FC236}">
                <a16:creationId xmlns:a16="http://schemas.microsoft.com/office/drawing/2014/main" id="{E67E7A69-FFA8-4CEE-B31B-46C9B6555CFD}"/>
              </a:ext>
              <a:ext uri="{C183D7F6-B498-43B3-948B-1728B52AA6E4}">
                <adec:decorative xmlns:adec="http://schemas.microsoft.com/office/drawing/2017/decorative" val="1"/>
              </a:ext>
            </a:extLst>
          </p:cNvPr>
          <p:cNvGrpSpPr/>
          <p:nvPr userDrawn="1"/>
        </p:nvGrpSpPr>
        <p:grpSpPr>
          <a:xfrm>
            <a:off x="7862156" y="4591711"/>
            <a:ext cx="949374" cy="398123"/>
            <a:chOff x="7092145" y="5347298"/>
            <a:chExt cx="4437790" cy="1753124"/>
          </a:xfrm>
        </p:grpSpPr>
        <p:pic>
          <p:nvPicPr>
            <p:cNvPr id="12" name="Picture 11">
              <a:extLst>
                <a:ext uri="{FF2B5EF4-FFF2-40B4-BE49-F238E27FC236}">
                  <a16:creationId xmlns:a16="http://schemas.microsoft.com/office/drawing/2014/main" id="{D9968DE5-715D-47E7-A0C1-9671724ED95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092145" y="6818412"/>
              <a:ext cx="4428944" cy="282010"/>
            </a:xfrm>
            <a:prstGeom prst="rect">
              <a:avLst/>
            </a:prstGeom>
          </p:spPr>
        </p:pic>
        <p:pic>
          <p:nvPicPr>
            <p:cNvPr id="13" name="Picture 12" descr="A close up of a logo&#10;&#10;Description automatically generated">
              <a:extLst>
                <a:ext uri="{FF2B5EF4-FFF2-40B4-BE49-F238E27FC236}">
                  <a16:creationId xmlns:a16="http://schemas.microsoft.com/office/drawing/2014/main" id="{0DF29D22-E75D-4930-BC9C-2903575385F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098676" y="5414771"/>
              <a:ext cx="1218409" cy="1218409"/>
            </a:xfrm>
            <a:prstGeom prst="rect">
              <a:avLst/>
            </a:prstGeom>
          </p:spPr>
        </p:pic>
        <p:pic>
          <p:nvPicPr>
            <p:cNvPr id="14" name="Picture 13">
              <a:extLst>
                <a:ext uri="{FF2B5EF4-FFF2-40B4-BE49-F238E27FC236}">
                  <a16:creationId xmlns:a16="http://schemas.microsoft.com/office/drawing/2014/main" id="{9C684A8D-311B-4440-A11C-91DA8BCAD0A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856534" y="5406803"/>
              <a:ext cx="328302" cy="282061"/>
            </a:xfrm>
            <a:prstGeom prst="rect">
              <a:avLst/>
            </a:prstGeom>
          </p:spPr>
        </p:pic>
        <p:pic>
          <p:nvPicPr>
            <p:cNvPr id="15" name="Picture 14">
              <a:extLst>
                <a:ext uri="{FF2B5EF4-FFF2-40B4-BE49-F238E27FC236}">
                  <a16:creationId xmlns:a16="http://schemas.microsoft.com/office/drawing/2014/main" id="{1D030AB2-CA03-4A42-9075-F9B255BAB655}"/>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203493" y="5414770"/>
              <a:ext cx="326442" cy="1218409"/>
            </a:xfrm>
            <a:prstGeom prst="rect">
              <a:avLst/>
            </a:prstGeom>
          </p:spPr>
        </p:pic>
        <p:pic>
          <p:nvPicPr>
            <p:cNvPr id="16" name="Picture 15" descr="A close up of a logo&#10;&#10;Description automatically generated">
              <a:extLst>
                <a:ext uri="{FF2B5EF4-FFF2-40B4-BE49-F238E27FC236}">
                  <a16:creationId xmlns:a16="http://schemas.microsoft.com/office/drawing/2014/main" id="{C8203FF4-EA39-4438-A767-FDEB0AD3AC3C}"/>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816180" y="5668728"/>
              <a:ext cx="1711727" cy="961130"/>
            </a:xfrm>
            <a:prstGeom prst="rect">
              <a:avLst/>
            </a:prstGeom>
          </p:spPr>
        </p:pic>
        <p:pic>
          <p:nvPicPr>
            <p:cNvPr id="17" name="Picture 16">
              <a:extLst>
                <a:ext uri="{FF2B5EF4-FFF2-40B4-BE49-F238E27FC236}">
                  <a16:creationId xmlns:a16="http://schemas.microsoft.com/office/drawing/2014/main" id="{C3F745CB-B038-4834-8CA8-CEE3C0FA1974}"/>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433159" y="5347298"/>
              <a:ext cx="1256373" cy="1293463"/>
            </a:xfrm>
            <a:prstGeom prst="rect">
              <a:avLst/>
            </a:prstGeom>
          </p:spPr>
        </p:pic>
        <p:pic>
          <p:nvPicPr>
            <p:cNvPr id="18" name="Picture 17">
              <a:extLst>
                <a:ext uri="{FF2B5EF4-FFF2-40B4-BE49-F238E27FC236}">
                  <a16:creationId xmlns:a16="http://schemas.microsoft.com/office/drawing/2014/main" id="{7DD36DEE-51E8-4B22-8F85-429206CE34A9}"/>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825806" y="5660940"/>
              <a:ext cx="1980654" cy="1061890"/>
            </a:xfrm>
            <a:prstGeom prst="rect">
              <a:avLst/>
            </a:prstGeom>
          </p:spPr>
        </p:pic>
        <p:pic>
          <p:nvPicPr>
            <p:cNvPr id="19" name="Picture 18">
              <a:extLst>
                <a:ext uri="{FF2B5EF4-FFF2-40B4-BE49-F238E27FC236}">
                  <a16:creationId xmlns:a16="http://schemas.microsoft.com/office/drawing/2014/main" id="{C586D4DA-91B7-4AEE-B9D6-E188E8078672}"/>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429577" y="5838129"/>
              <a:ext cx="328302" cy="790698"/>
            </a:xfrm>
            <a:prstGeom prst="rect">
              <a:avLst/>
            </a:prstGeom>
          </p:spPr>
        </p:pic>
        <p:pic>
          <p:nvPicPr>
            <p:cNvPr id="25" name="Picture 24">
              <a:extLst>
                <a:ext uri="{FF2B5EF4-FFF2-40B4-BE49-F238E27FC236}">
                  <a16:creationId xmlns:a16="http://schemas.microsoft.com/office/drawing/2014/main" id="{23D6280E-CE2A-447C-93A7-EA156D1AF211}"/>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429577" y="5414770"/>
              <a:ext cx="328301" cy="282061"/>
            </a:xfrm>
            <a:prstGeom prst="rect">
              <a:avLst/>
            </a:prstGeom>
          </p:spPr>
        </p:pic>
        <p:pic>
          <p:nvPicPr>
            <p:cNvPr id="26" name="Picture 25">
              <a:extLst>
                <a:ext uri="{FF2B5EF4-FFF2-40B4-BE49-F238E27FC236}">
                  <a16:creationId xmlns:a16="http://schemas.microsoft.com/office/drawing/2014/main" id="{B3775E47-98CA-4295-AF34-FF38D12C4C1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856534" y="5842483"/>
              <a:ext cx="328302" cy="790698"/>
            </a:xfrm>
            <a:prstGeom prst="rect">
              <a:avLst/>
            </a:prstGeom>
          </p:spPr>
        </p:pic>
      </p:grpSp>
      <p:sp>
        <p:nvSpPr>
          <p:cNvPr id="27" name="Rectangle 26">
            <a:extLst>
              <a:ext uri="{FF2B5EF4-FFF2-40B4-BE49-F238E27FC236}">
                <a16:creationId xmlns:a16="http://schemas.microsoft.com/office/drawing/2014/main" id="{6BB07953-7B8E-4AC2-B343-53969696629F}"/>
              </a:ext>
              <a:ext uri="{C183D7F6-B498-43B3-948B-1728B52AA6E4}">
                <adec:decorative xmlns:adec="http://schemas.microsoft.com/office/drawing/2017/decorative" val="1"/>
              </a:ext>
            </a:extLst>
          </p:cNvPr>
          <p:cNvSpPr/>
          <p:nvPr userDrawn="1"/>
        </p:nvSpPr>
        <p:spPr>
          <a:xfrm rot="5400000">
            <a:off x="3962426" y="1150677"/>
            <a:ext cx="9144" cy="7456255"/>
          </a:xfrm>
          <a:prstGeom prst="rect">
            <a:avLst/>
          </a:prstGeom>
          <a:solidFill>
            <a:srgbClr val="007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1774084"/>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89" r:id="rId3"/>
    <p:sldLayoutId id="2147483698"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s://hqin.org/resources/" TargetMode="External"/><Relationship Id="rId7" Type="http://schemas.openxmlformats.org/officeDocument/2006/relationships/image" Target="../media/image40.sv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42.sv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s://hqin.org/resources/" TargetMode="External"/><Relationship Id="rId7" Type="http://schemas.openxmlformats.org/officeDocument/2006/relationships/image" Target="../media/image40.sv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s://hqin.org/resources/" TargetMode="External"/><Relationship Id="rId7" Type="http://schemas.openxmlformats.org/officeDocument/2006/relationships/image" Target="../media/image40.sv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42.svg"/></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s://hqin.org/resources/" TargetMode="External"/><Relationship Id="rId7" Type="http://schemas.openxmlformats.org/officeDocument/2006/relationships/image" Target="../media/image40.sv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39.png"/><Relationship Id="rId5" Type="http://schemas.openxmlformats.org/officeDocument/2006/relationships/image" Target="../media/image38.svg"/><Relationship Id="rId10" Type="http://schemas.openxmlformats.org/officeDocument/2006/relationships/hyperlink" Target="https://hr.fas.harvard.edu/files/fas-hr/files/appendix_e_guide_to_legally_permissible_interview_questions_and_discussions_03202015.pdf" TargetMode="External"/><Relationship Id="rId4" Type="http://schemas.openxmlformats.org/officeDocument/2006/relationships/image" Target="../media/image37.png"/><Relationship Id="rId9" Type="http://schemas.openxmlformats.org/officeDocument/2006/relationships/image" Target="../media/image42.sv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48.sv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48.svg"/></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9.xml"/><Relationship Id="rId1" Type="http://schemas.openxmlformats.org/officeDocument/2006/relationships/tags" Target="../tags/tag1.xml"/><Relationship Id="rId4" Type="http://schemas.openxmlformats.org/officeDocument/2006/relationships/hyperlink" Target="mailto:bgroves@kfmc.or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9.x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6F1E5-8F81-4B80-BE13-C43359898602}"/>
              </a:ext>
            </a:extLst>
          </p:cNvPr>
          <p:cNvSpPr>
            <a:spLocks noGrp="1"/>
          </p:cNvSpPr>
          <p:nvPr>
            <p:ph type="title" idx="4294967295"/>
          </p:nvPr>
        </p:nvSpPr>
        <p:spPr>
          <a:xfrm>
            <a:off x="0" y="-1028700"/>
            <a:ext cx="7886700" cy="993775"/>
          </a:xfrm>
        </p:spPr>
        <p:txBody>
          <a:bodyPr/>
          <a:lstStyle/>
          <a:p>
            <a:r>
              <a:rPr lang="en-US"/>
              <a:t>H.Q.I.N.</a:t>
            </a:r>
            <a:r>
              <a:rPr lang="en-US" baseline="0"/>
              <a:t> Title Slide</a:t>
            </a:r>
            <a:endParaRPr lang="en-US"/>
          </a:p>
        </p:txBody>
      </p:sp>
    </p:spTree>
    <p:extLst>
      <p:ext uri="{BB962C8B-B14F-4D97-AF65-F5344CB8AC3E}">
        <p14:creationId xmlns:p14="http://schemas.microsoft.com/office/powerpoint/2010/main" val="3223292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6AE0E-513C-F1DF-1FF6-D26669B37F7B}"/>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7EEBDB8-B29B-0EF6-6663-F8B2BEBEA674}"/>
              </a:ext>
            </a:extLst>
          </p:cNvPr>
          <p:cNvSpPr>
            <a:spLocks noGrp="1"/>
          </p:cNvSpPr>
          <p:nvPr>
            <p:ph type="title" idx="4294967295"/>
          </p:nvPr>
        </p:nvSpPr>
        <p:spPr>
          <a:xfrm>
            <a:off x="423863" y="309563"/>
            <a:ext cx="6992937" cy="708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0073B6"/>
                </a:solidFill>
                <a:effectLst/>
                <a:uLnTx/>
                <a:uFillTx/>
                <a:latin typeface="Nirmala UI"/>
                <a:ea typeface="+mn-ea"/>
                <a:cs typeface="Nirmala UI"/>
              </a:rPr>
              <a:t>The Legal Stuff</a:t>
            </a:r>
            <a:endParaRPr kumimoji="0" lang="en-US" sz="3200" b="0" i="0" u="none" strike="noStrike" kern="1200" cap="none" spc="0" normalizeH="0" baseline="0" noProof="0">
              <a:ln>
                <a:noFill/>
              </a:ln>
              <a:solidFill>
                <a:srgbClr val="0073B6"/>
              </a:solidFill>
              <a:effectLst/>
              <a:uLnTx/>
              <a:uFillTx/>
              <a:latin typeface="Nirmala UI" panose="020B0502040204020203" pitchFamily="34" charset="0"/>
              <a:ea typeface="+mn-ea"/>
              <a:cs typeface="Nirmala UI" panose="020B0502040204020203"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srgbClr val="0073B6"/>
              </a:solidFill>
              <a:effectLst/>
              <a:uLnTx/>
              <a:uFillTx/>
              <a:latin typeface="Nirmala UI" panose="020B0502040204020203" pitchFamily="34" charset="0"/>
              <a:ea typeface="+mn-ea"/>
              <a:cs typeface="Nirmala UI" panose="020B0502040204020203" pitchFamily="34" charset="0"/>
            </a:endParaRPr>
          </a:p>
        </p:txBody>
      </p:sp>
      <p:sp>
        <p:nvSpPr>
          <p:cNvPr id="6" name="Slide Number Placeholder 1">
            <a:extLst>
              <a:ext uri="{FF2B5EF4-FFF2-40B4-BE49-F238E27FC236}">
                <a16:creationId xmlns:a16="http://schemas.microsoft.com/office/drawing/2014/main" id="{BDC24A4F-182D-E2AD-0177-F91A2673702F}"/>
              </a:ext>
            </a:extLst>
          </p:cNvPr>
          <p:cNvSpPr>
            <a:spLocks noGrp="1"/>
          </p:cNvSpPr>
          <p:nvPr>
            <p:ph type="sldNum" sz="quarter" idx="12"/>
          </p:nvPr>
        </p:nvSpPr>
        <p:spPr>
          <a:xfrm>
            <a:off x="161771" y="4858705"/>
            <a:ext cx="474865" cy="274637"/>
          </a:xfrm>
        </p:spPr>
        <p:txBody>
          <a:bodyPr/>
          <a:lstStyle/>
          <a:p>
            <a:fld id="{10DAB2CC-E082-4A90-B521-35AE5120E197}" type="slidenum">
              <a:rPr lang="en-US" smtClean="0"/>
              <a:pPr/>
              <a:t>10</a:t>
            </a:fld>
            <a:endParaRPr lang="en-US"/>
          </a:p>
        </p:txBody>
      </p:sp>
      <p:sp>
        <p:nvSpPr>
          <p:cNvPr id="7" name="Content Placeholder 6">
            <a:extLst>
              <a:ext uri="{FF2B5EF4-FFF2-40B4-BE49-F238E27FC236}">
                <a16:creationId xmlns:a16="http://schemas.microsoft.com/office/drawing/2014/main" id="{9E71AEF9-517B-9BE4-47B9-A06C242A30E9}"/>
              </a:ext>
            </a:extLst>
          </p:cNvPr>
          <p:cNvSpPr>
            <a:spLocks noGrp="1"/>
          </p:cNvSpPr>
          <p:nvPr>
            <p:ph sz="quarter" idx="15"/>
          </p:nvPr>
        </p:nvSpPr>
        <p:spPr>
          <a:xfrm>
            <a:off x="658368" y="1161287"/>
            <a:ext cx="3376737" cy="1849927"/>
          </a:xfrm>
        </p:spPr>
        <p:txBody>
          <a:bodyPr/>
          <a:lstStyle/>
          <a:p>
            <a:pPr>
              <a:lnSpc>
                <a:spcPct val="100000"/>
              </a:lnSpc>
              <a:spcBef>
                <a:spcPts val="400"/>
              </a:spcBef>
              <a:spcAft>
                <a:spcPts val="400"/>
              </a:spcAft>
            </a:pPr>
            <a:r>
              <a:rPr lang="en-US"/>
              <a:t>If you fail to take hiring laws seriously, just one misstep could open your company up to costly litigation, or worse.</a:t>
            </a:r>
          </a:p>
        </p:txBody>
      </p:sp>
      <p:pic>
        <p:nvPicPr>
          <p:cNvPr id="12" name="Picture 11">
            <a:extLst>
              <a:ext uri="{FF2B5EF4-FFF2-40B4-BE49-F238E27FC236}">
                <a16:creationId xmlns:a16="http://schemas.microsoft.com/office/drawing/2014/main" id="{014A3888-82AE-E55B-AB88-1DFEBE8C32C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207" y="1161287"/>
            <a:ext cx="3636425" cy="2425467"/>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63992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6AE0E-513C-F1DF-1FF6-D26669B37F7B}"/>
            </a:ext>
          </a:extLst>
        </p:cNvPr>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DC24A4F-182D-E2AD-0177-F91A2673702F}"/>
              </a:ext>
            </a:extLst>
          </p:cNvPr>
          <p:cNvSpPr>
            <a:spLocks noGrp="1"/>
          </p:cNvSpPr>
          <p:nvPr>
            <p:ph type="sldNum" sz="quarter" idx="12"/>
          </p:nvPr>
        </p:nvSpPr>
        <p:spPr>
          <a:xfrm>
            <a:off x="161771" y="4858705"/>
            <a:ext cx="474865" cy="274637"/>
          </a:xfrm>
        </p:spPr>
        <p:txBody>
          <a:bodyPr/>
          <a:lstStyle/>
          <a:p>
            <a:fld id="{10DAB2CC-E082-4A90-B521-35AE5120E197}" type="slidenum">
              <a:rPr lang="en-US" smtClean="0"/>
              <a:pPr/>
              <a:t>11</a:t>
            </a:fld>
            <a:endParaRPr lang="en-US"/>
          </a:p>
        </p:txBody>
      </p:sp>
      <p:sp>
        <p:nvSpPr>
          <p:cNvPr id="8" name="TextBox 7">
            <a:hlinkClick r:id="rId3"/>
            <a:extLst>
              <a:ext uri="{FF2B5EF4-FFF2-40B4-BE49-F238E27FC236}">
                <a16:creationId xmlns:a16="http://schemas.microsoft.com/office/drawing/2014/main" id="{E0DA73C4-9F2C-CBFD-2A7E-0F2B796E9E96}"/>
              </a:ext>
            </a:extLst>
          </p:cNvPr>
          <p:cNvSpPr txBox="1"/>
          <p:nvPr/>
        </p:nvSpPr>
        <p:spPr>
          <a:xfrm>
            <a:off x="467648" y="647802"/>
            <a:ext cx="1043652" cy="375386"/>
          </a:xfrm>
          <a:prstGeom prst="rect">
            <a:avLst/>
          </a:prstGeom>
          <a:solidFill>
            <a:srgbClr val="0073B6"/>
          </a:solidFill>
        </p:spPr>
        <p:txBody>
          <a:bodyPr wrap="square" anchor="ctr">
            <a:noAutofit/>
          </a:bodyPr>
          <a:lstStyle/>
          <a:p>
            <a:pPr marL="342900"/>
            <a:r>
              <a:rPr lang="en-US" sz="1500" b="1">
                <a:solidFill>
                  <a:schemeClr val="bg1"/>
                </a:solidFill>
                <a:latin typeface="+mn-lt"/>
                <a:cs typeface="Nirmala UI"/>
              </a:rPr>
              <a:t>Topic</a:t>
            </a:r>
          </a:p>
        </p:txBody>
      </p:sp>
      <p:pic>
        <p:nvPicPr>
          <p:cNvPr id="12" name="Graphic 11" descr="Chat with solid fill">
            <a:extLst>
              <a:ext uri="{FF2B5EF4-FFF2-40B4-BE49-F238E27FC236}">
                <a16:creationId xmlns:a16="http://schemas.microsoft.com/office/drawing/2014/main" id="{FB7F2E4F-45AC-0C67-AB20-32F19002A37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8703" y="652670"/>
            <a:ext cx="365760" cy="365760"/>
          </a:xfrm>
          <a:prstGeom prst="rect">
            <a:avLst/>
          </a:prstGeom>
        </p:spPr>
      </p:pic>
      <p:sp>
        <p:nvSpPr>
          <p:cNvPr id="14" name="TextBox 13">
            <a:hlinkClick r:id="rId3"/>
            <a:extLst>
              <a:ext uri="{FF2B5EF4-FFF2-40B4-BE49-F238E27FC236}">
                <a16:creationId xmlns:a16="http://schemas.microsoft.com/office/drawing/2014/main" id="{6966D478-2FD4-1AAB-A36B-9E920834E977}"/>
              </a:ext>
            </a:extLst>
          </p:cNvPr>
          <p:cNvSpPr txBox="1"/>
          <p:nvPr/>
        </p:nvSpPr>
        <p:spPr>
          <a:xfrm>
            <a:off x="1511300" y="648323"/>
            <a:ext cx="3511296" cy="375386"/>
          </a:xfrm>
          <a:prstGeom prst="rect">
            <a:avLst/>
          </a:prstGeom>
          <a:solidFill>
            <a:srgbClr val="0B4A72"/>
          </a:solidFill>
        </p:spPr>
        <p:txBody>
          <a:bodyPr wrap="square" anchor="ctr">
            <a:noAutofit/>
          </a:bodyPr>
          <a:lstStyle/>
          <a:p>
            <a:pPr marL="285750">
              <a:tabLst>
                <a:tab pos="515938" algn="l"/>
              </a:tabLst>
            </a:pPr>
            <a:r>
              <a:rPr lang="en-US" sz="1500" b="1">
                <a:solidFill>
                  <a:schemeClr val="bg1"/>
                </a:solidFill>
                <a:latin typeface="+mn-lt"/>
                <a:cs typeface="Nirmala UI"/>
              </a:rPr>
              <a:t>Cannot Ask</a:t>
            </a:r>
          </a:p>
        </p:txBody>
      </p:sp>
      <p:pic>
        <p:nvPicPr>
          <p:cNvPr id="15" name="Graphic 14" descr="Comment Slash Silence with solid fill">
            <a:extLst>
              <a:ext uri="{FF2B5EF4-FFF2-40B4-BE49-F238E27FC236}">
                <a16:creationId xmlns:a16="http://schemas.microsoft.com/office/drawing/2014/main" id="{34BADD85-CEAF-45C5-8F6B-81225C3E3CD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532355" y="679340"/>
            <a:ext cx="320040" cy="320040"/>
          </a:xfrm>
          <a:prstGeom prst="rect">
            <a:avLst/>
          </a:prstGeom>
        </p:spPr>
      </p:pic>
      <p:sp>
        <p:nvSpPr>
          <p:cNvPr id="16" name="TextBox 15">
            <a:hlinkClick r:id="rId3"/>
            <a:extLst>
              <a:ext uri="{FF2B5EF4-FFF2-40B4-BE49-F238E27FC236}">
                <a16:creationId xmlns:a16="http://schemas.microsoft.com/office/drawing/2014/main" id="{6D014BFA-69C8-E00E-F8DA-2C7C43D3808A}"/>
              </a:ext>
            </a:extLst>
          </p:cNvPr>
          <p:cNvSpPr txBox="1"/>
          <p:nvPr/>
        </p:nvSpPr>
        <p:spPr>
          <a:xfrm>
            <a:off x="5022596" y="647803"/>
            <a:ext cx="3775842" cy="369556"/>
          </a:xfrm>
          <a:prstGeom prst="rect">
            <a:avLst/>
          </a:prstGeom>
          <a:solidFill>
            <a:srgbClr val="974778"/>
          </a:solidFill>
        </p:spPr>
        <p:txBody>
          <a:bodyPr wrap="square" anchor="ctr">
            <a:noAutofit/>
          </a:bodyPr>
          <a:lstStyle/>
          <a:p>
            <a:pPr marL="342900">
              <a:tabLst>
                <a:tab pos="342900" algn="l"/>
              </a:tabLst>
            </a:pPr>
            <a:r>
              <a:rPr lang="en-US" sz="1500" b="1">
                <a:solidFill>
                  <a:schemeClr val="bg1"/>
                </a:solidFill>
                <a:latin typeface="+mn-lt"/>
                <a:cs typeface="Nirmala UI"/>
              </a:rPr>
              <a:t>Can Ask</a:t>
            </a:r>
          </a:p>
        </p:txBody>
      </p:sp>
      <p:pic>
        <p:nvPicPr>
          <p:cNvPr id="17" name="Graphic 16" descr="Comment Like with solid fill">
            <a:extLst>
              <a:ext uri="{FF2B5EF4-FFF2-40B4-BE49-F238E27FC236}">
                <a16:creationId xmlns:a16="http://schemas.microsoft.com/office/drawing/2014/main" id="{3817F91E-3E23-E44C-E8F5-76C036ECC98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5035296" y="657949"/>
            <a:ext cx="365760" cy="365760"/>
          </a:xfrm>
          <a:prstGeom prst="rect">
            <a:avLst/>
          </a:prstGeom>
        </p:spPr>
      </p:pic>
      <p:graphicFrame>
        <p:nvGraphicFramePr>
          <p:cNvPr id="7" name="Content Placeholder 6">
            <a:extLst>
              <a:ext uri="{FF2B5EF4-FFF2-40B4-BE49-F238E27FC236}">
                <a16:creationId xmlns:a16="http://schemas.microsoft.com/office/drawing/2014/main" id="{ECFE6C99-E75A-39A2-627E-F0857608EAA9}"/>
              </a:ext>
            </a:extLst>
          </p:cNvPr>
          <p:cNvGraphicFramePr>
            <a:graphicFrameLocks noGrp="1"/>
          </p:cNvGraphicFramePr>
          <p:nvPr>
            <p:ph sz="quarter" idx="15"/>
            <p:extLst>
              <p:ext uri="{D42A27DB-BD31-4B8C-83A1-F6EECF244321}">
                <p14:modId xmlns:p14="http://schemas.microsoft.com/office/powerpoint/2010/main" val="4135024997"/>
              </p:ext>
            </p:extLst>
          </p:nvPr>
        </p:nvGraphicFramePr>
        <p:xfrm>
          <a:off x="480348" y="1017358"/>
          <a:ext cx="8318090" cy="3533686"/>
        </p:xfrm>
        <a:graphic>
          <a:graphicData uri="http://schemas.openxmlformats.org/drawingml/2006/table">
            <a:tbl>
              <a:tblPr firstRow="1" bandRow="1">
                <a:tableStyleId>{5C22544A-7EE6-4342-B048-85BDC9FD1C3A}</a:tableStyleId>
              </a:tblPr>
              <a:tblGrid>
                <a:gridCol w="1033562">
                  <a:extLst>
                    <a:ext uri="{9D8B030D-6E8A-4147-A177-3AD203B41FA5}">
                      <a16:colId xmlns:a16="http://schemas.microsoft.com/office/drawing/2014/main" val="2189448197"/>
                    </a:ext>
                  </a:extLst>
                </a:gridCol>
                <a:gridCol w="3506135">
                  <a:extLst>
                    <a:ext uri="{9D8B030D-6E8A-4147-A177-3AD203B41FA5}">
                      <a16:colId xmlns:a16="http://schemas.microsoft.com/office/drawing/2014/main" val="1054998297"/>
                    </a:ext>
                  </a:extLst>
                </a:gridCol>
                <a:gridCol w="3778393">
                  <a:extLst>
                    <a:ext uri="{9D8B030D-6E8A-4147-A177-3AD203B41FA5}">
                      <a16:colId xmlns:a16="http://schemas.microsoft.com/office/drawing/2014/main" val="2801186203"/>
                    </a:ext>
                  </a:extLst>
                </a:gridCol>
              </a:tblGrid>
              <a:tr h="1016157">
                <a:tc>
                  <a:txBody>
                    <a:bodyPr/>
                    <a:lstStyle/>
                    <a:p>
                      <a:r>
                        <a:rPr lang="en-US" sz="1200" b="0">
                          <a:solidFill>
                            <a:srgbClr val="0073B6"/>
                          </a:solidFill>
                        </a:rPr>
                        <a:t>Address/</a:t>
                      </a:r>
                      <a:br>
                        <a:rPr lang="en-US" sz="1200" b="0">
                          <a:solidFill>
                            <a:srgbClr val="0073B6"/>
                          </a:solidFill>
                        </a:rPr>
                      </a:br>
                      <a:r>
                        <a:rPr lang="en-US" sz="1200" b="0">
                          <a:solidFill>
                            <a:srgbClr val="0073B6"/>
                          </a:solidFill>
                        </a:rPr>
                        <a:t>Length of Residence</a:t>
                      </a:r>
                    </a:p>
                  </a:txBody>
                  <a:tcPr>
                    <a:lnL w="12700" cap="flat" cmpd="sng" algn="ctr">
                      <a:solidFill>
                        <a:srgbClr val="0B4A72"/>
                      </a:solidFill>
                      <a:prstDash val="solid"/>
                      <a:round/>
                      <a:headEnd type="none" w="med" len="med"/>
                      <a:tailEnd type="none" w="med" len="med"/>
                    </a:lnL>
                    <a:lnR w="12700" cap="flat" cmpd="sng" algn="ctr">
                      <a:solidFill>
                        <a:srgbClr val="0B4A72"/>
                      </a:solidFill>
                      <a:prstDash val="solid"/>
                      <a:round/>
                      <a:headEnd type="none" w="med" len="med"/>
                      <a:tailEnd type="none" w="med" len="med"/>
                    </a:lnR>
                    <a:lnT w="12700" cap="flat" cmpd="sng" algn="ctr">
                      <a:solidFill>
                        <a:srgbClr val="0B4A72"/>
                      </a:solidFill>
                      <a:prstDash val="solid"/>
                      <a:round/>
                      <a:headEnd type="none" w="med" len="med"/>
                      <a:tailEnd type="none" w="med" len="med"/>
                    </a:lnT>
                    <a:lnB w="12700" cap="flat" cmpd="sng" algn="ctr">
                      <a:solidFill>
                        <a:srgbClr val="0B4A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3038" indent="-173038">
                        <a:buFont typeface="Arial" panose="020B0604020202020204" pitchFamily="34" charset="0"/>
                        <a:buChar char="•"/>
                      </a:pPr>
                      <a:r>
                        <a:rPr lang="en-US" sz="1200" b="0">
                          <a:solidFill>
                            <a:srgbClr val="0073B6"/>
                          </a:solidFill>
                        </a:rPr>
                        <a:t>About foreign addresses that would indicate national origin (such as birthplace).</a:t>
                      </a:r>
                    </a:p>
                    <a:p>
                      <a:pPr marL="173038" indent="-173038">
                        <a:buFont typeface="Arial" panose="020B0604020202020204" pitchFamily="34" charset="0"/>
                        <a:buChar char="•"/>
                      </a:pPr>
                      <a:r>
                        <a:rPr lang="en-US" sz="1200" b="0">
                          <a:solidFill>
                            <a:srgbClr val="0073B6"/>
                          </a:solidFill>
                        </a:rPr>
                        <a:t>Names or relationships of people with whom applicant lives.</a:t>
                      </a:r>
                    </a:p>
                    <a:p>
                      <a:pPr marL="173038" indent="-173038">
                        <a:buFont typeface="Arial" panose="020B0604020202020204" pitchFamily="34" charset="0"/>
                        <a:buChar char="•"/>
                      </a:pPr>
                      <a:r>
                        <a:rPr lang="en-US" sz="1200" b="0">
                          <a:solidFill>
                            <a:srgbClr val="0073B6"/>
                          </a:solidFill>
                        </a:rPr>
                        <a:t>Whether applicant owns or rents.</a:t>
                      </a:r>
                    </a:p>
                  </a:txBody>
                  <a:tcPr>
                    <a:lnL w="12700" cap="flat" cmpd="sng" algn="ctr">
                      <a:solidFill>
                        <a:srgbClr val="0B4A72"/>
                      </a:solidFill>
                      <a:prstDash val="solid"/>
                      <a:round/>
                      <a:headEnd type="none" w="med" len="med"/>
                      <a:tailEnd type="none" w="med" len="med"/>
                    </a:lnL>
                    <a:lnR w="12700" cap="flat" cmpd="sng" algn="ctr">
                      <a:solidFill>
                        <a:srgbClr val="0B4A72"/>
                      </a:solidFill>
                      <a:prstDash val="solid"/>
                      <a:round/>
                      <a:headEnd type="none" w="med" len="med"/>
                      <a:tailEnd type="none" w="med" len="med"/>
                    </a:lnR>
                    <a:lnT w="12700" cap="flat" cmpd="sng" algn="ctr">
                      <a:solidFill>
                        <a:srgbClr val="0B4A72"/>
                      </a:solidFill>
                      <a:prstDash val="solid"/>
                      <a:round/>
                      <a:headEnd type="none" w="med" len="med"/>
                      <a:tailEnd type="none" w="med" len="med"/>
                    </a:lnT>
                    <a:lnB w="12700" cap="flat" cmpd="sng" algn="ctr">
                      <a:solidFill>
                        <a:srgbClr val="0B4A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4625" indent="-173038">
                        <a:buFont typeface="Arial" panose="020B0604020202020204" pitchFamily="34" charset="0"/>
                        <a:buChar char="•"/>
                      </a:pPr>
                      <a:r>
                        <a:rPr lang="en-US" sz="1200" b="0">
                          <a:solidFill>
                            <a:srgbClr val="0073B6"/>
                          </a:solidFill>
                        </a:rPr>
                        <a:t>How long have you lived in (city, town)?</a:t>
                      </a:r>
                    </a:p>
                    <a:p>
                      <a:pPr marL="174625" indent="-173038">
                        <a:buFont typeface="Arial" panose="020B0604020202020204" pitchFamily="34" charset="0"/>
                        <a:buChar char="•"/>
                      </a:pPr>
                      <a:r>
                        <a:rPr lang="en-US" sz="1200" b="0">
                          <a:solidFill>
                            <a:srgbClr val="0073B6"/>
                          </a:solidFill>
                        </a:rPr>
                        <a:t>Phone number and other contact information.</a:t>
                      </a:r>
                    </a:p>
                  </a:txBody>
                  <a:tcPr>
                    <a:lnL w="12700" cap="flat" cmpd="sng" algn="ctr">
                      <a:solidFill>
                        <a:srgbClr val="0B4A72"/>
                      </a:solidFill>
                      <a:prstDash val="solid"/>
                      <a:round/>
                      <a:headEnd type="none" w="med" len="med"/>
                      <a:tailEnd type="none" w="med" len="med"/>
                    </a:lnL>
                    <a:lnR w="12700" cap="flat" cmpd="sng" algn="ctr">
                      <a:solidFill>
                        <a:srgbClr val="0B4A72"/>
                      </a:solidFill>
                      <a:prstDash val="solid"/>
                      <a:round/>
                      <a:headEnd type="none" w="med" len="med"/>
                      <a:tailEnd type="none" w="med" len="med"/>
                    </a:lnR>
                    <a:lnT w="12700" cap="flat" cmpd="sng" algn="ctr">
                      <a:solidFill>
                        <a:srgbClr val="0B4A72"/>
                      </a:solidFill>
                      <a:prstDash val="solid"/>
                      <a:round/>
                      <a:headEnd type="none" w="med" len="med"/>
                      <a:tailEnd type="none" w="med" len="med"/>
                    </a:lnT>
                    <a:lnB w="12700" cap="flat" cmpd="sng" algn="ctr">
                      <a:solidFill>
                        <a:srgbClr val="0B4A7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2770185"/>
                  </a:ext>
                </a:extLst>
              </a:tr>
              <a:tr h="1054489">
                <a:tc>
                  <a:txBody>
                    <a:bodyPr/>
                    <a:lstStyle/>
                    <a:p>
                      <a:r>
                        <a:rPr lang="en-US" sz="1200" b="0">
                          <a:solidFill>
                            <a:srgbClr val="0073B6"/>
                          </a:solidFill>
                        </a:rPr>
                        <a:t>Age</a:t>
                      </a:r>
                    </a:p>
                  </a:txBody>
                  <a:tcPr>
                    <a:lnL w="12700" cap="flat" cmpd="sng" algn="ctr">
                      <a:solidFill>
                        <a:srgbClr val="0B4A72"/>
                      </a:solidFill>
                      <a:prstDash val="solid"/>
                      <a:round/>
                      <a:headEnd type="none" w="med" len="med"/>
                      <a:tailEnd type="none" w="med" len="med"/>
                    </a:lnL>
                    <a:lnR w="12700" cap="flat" cmpd="sng" algn="ctr">
                      <a:solidFill>
                        <a:srgbClr val="0B4A72"/>
                      </a:solidFill>
                      <a:prstDash val="solid"/>
                      <a:round/>
                      <a:headEnd type="none" w="med" len="med"/>
                      <a:tailEnd type="none" w="med" len="med"/>
                    </a:lnR>
                    <a:lnT w="12700" cap="flat" cmpd="sng" algn="ctr">
                      <a:solidFill>
                        <a:srgbClr val="0B4A72"/>
                      </a:solidFill>
                      <a:prstDash val="solid"/>
                      <a:round/>
                      <a:headEnd type="none" w="med" len="med"/>
                      <a:tailEnd type="none" w="med" len="med"/>
                    </a:lnT>
                    <a:lnB w="12700" cap="flat" cmpd="sng" algn="ctr">
                      <a:solidFill>
                        <a:srgbClr val="0B4A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4625" indent="-173038">
                        <a:buFont typeface="Arial" panose="020B0604020202020204" pitchFamily="34" charset="0"/>
                        <a:buChar char="•"/>
                      </a:pPr>
                      <a:r>
                        <a:rPr lang="en-US" sz="1200" b="0">
                          <a:solidFill>
                            <a:srgbClr val="0073B6"/>
                          </a:solidFill>
                        </a:rPr>
                        <a:t>Age or date of birth.</a:t>
                      </a:r>
                    </a:p>
                    <a:p>
                      <a:pPr marL="174625" indent="-173038">
                        <a:buFont typeface="Arial" panose="020B0604020202020204" pitchFamily="34" charset="0"/>
                        <a:buChar char="•"/>
                      </a:pPr>
                      <a:r>
                        <a:rPr lang="en-US" sz="1200" b="0">
                          <a:solidFill>
                            <a:srgbClr val="0073B6"/>
                          </a:solidFill>
                        </a:rPr>
                        <a:t>Questions that would tend to identify persons who are 40 and older (“Do you remember being at working before e-mail was introduced?”</a:t>
                      </a:r>
                    </a:p>
                  </a:txBody>
                  <a:tcPr>
                    <a:lnL w="12700" cap="flat" cmpd="sng" algn="ctr">
                      <a:solidFill>
                        <a:srgbClr val="0B4A72"/>
                      </a:solidFill>
                      <a:prstDash val="solid"/>
                      <a:round/>
                      <a:headEnd type="none" w="med" len="med"/>
                      <a:tailEnd type="none" w="med" len="med"/>
                    </a:lnL>
                    <a:lnR w="12700" cap="flat" cmpd="sng" algn="ctr">
                      <a:solidFill>
                        <a:srgbClr val="0B4A72"/>
                      </a:solidFill>
                      <a:prstDash val="solid"/>
                      <a:round/>
                      <a:headEnd type="none" w="med" len="med"/>
                      <a:tailEnd type="none" w="med" len="med"/>
                    </a:lnR>
                    <a:lnT w="12700" cap="flat" cmpd="sng" algn="ctr">
                      <a:solidFill>
                        <a:srgbClr val="0B4A72"/>
                      </a:solidFill>
                      <a:prstDash val="solid"/>
                      <a:round/>
                      <a:headEnd type="none" w="med" len="med"/>
                      <a:tailEnd type="none" w="med" len="med"/>
                    </a:lnT>
                    <a:lnB w="12700" cap="flat" cmpd="sng" algn="ctr">
                      <a:solidFill>
                        <a:srgbClr val="0B4A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4625" indent="-173038">
                        <a:buFont typeface="Arial" panose="020B0604020202020204" pitchFamily="34" charset="0"/>
                        <a:buChar char="•"/>
                      </a:pPr>
                      <a:r>
                        <a:rPr lang="en-US" sz="1200" b="0">
                          <a:solidFill>
                            <a:srgbClr val="0073B6"/>
                          </a:solidFill>
                        </a:rPr>
                        <a:t>If a minor, require proof of age in the form of a work permit or certificate of age.</a:t>
                      </a:r>
                    </a:p>
                    <a:p>
                      <a:pPr marL="174625" indent="-173038">
                        <a:buFont typeface="Arial" panose="020B0604020202020204" pitchFamily="34" charset="0"/>
                        <a:buChar char="•"/>
                      </a:pPr>
                      <a:r>
                        <a:rPr lang="en-US" sz="1200" b="0">
                          <a:solidFill>
                            <a:srgbClr val="0073B6"/>
                          </a:solidFill>
                        </a:rPr>
                        <a:t>If age is a legal requirement, can ask, “If hired, will you be able to furnish proof of age?”</a:t>
                      </a:r>
                    </a:p>
                  </a:txBody>
                  <a:tcPr>
                    <a:lnL w="12700" cap="flat" cmpd="sng" algn="ctr">
                      <a:solidFill>
                        <a:srgbClr val="0B4A72"/>
                      </a:solidFill>
                      <a:prstDash val="solid"/>
                      <a:round/>
                      <a:headEnd type="none" w="med" len="med"/>
                      <a:tailEnd type="none" w="med" len="med"/>
                    </a:lnL>
                    <a:lnR w="12700" cap="flat" cmpd="sng" algn="ctr">
                      <a:solidFill>
                        <a:srgbClr val="0B4A72"/>
                      </a:solidFill>
                      <a:prstDash val="solid"/>
                      <a:round/>
                      <a:headEnd type="none" w="med" len="med"/>
                      <a:tailEnd type="none" w="med" len="med"/>
                    </a:lnR>
                    <a:lnT w="12700" cap="flat" cmpd="sng" algn="ctr">
                      <a:solidFill>
                        <a:srgbClr val="0B4A72"/>
                      </a:solidFill>
                      <a:prstDash val="solid"/>
                      <a:round/>
                      <a:headEnd type="none" w="med" len="med"/>
                      <a:tailEnd type="none" w="med" len="med"/>
                    </a:lnT>
                    <a:lnB w="12700" cap="flat" cmpd="sng" algn="ctr">
                      <a:solidFill>
                        <a:srgbClr val="0B4A7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2181332"/>
                  </a:ext>
                </a:extLst>
              </a:tr>
              <a:tr h="439940">
                <a:tc>
                  <a:txBody>
                    <a:bodyPr/>
                    <a:lstStyle/>
                    <a:p>
                      <a:r>
                        <a:rPr lang="en-US" sz="1200" b="0">
                          <a:solidFill>
                            <a:srgbClr val="0073B6"/>
                          </a:solidFill>
                        </a:rPr>
                        <a:t>Arrest and Conviction</a:t>
                      </a:r>
                    </a:p>
                  </a:txBody>
                  <a:tcPr>
                    <a:lnL w="12700" cap="flat" cmpd="sng" algn="ctr">
                      <a:solidFill>
                        <a:srgbClr val="0B4A72"/>
                      </a:solidFill>
                      <a:prstDash val="solid"/>
                      <a:round/>
                      <a:headEnd type="none" w="med" len="med"/>
                      <a:tailEnd type="none" w="med" len="med"/>
                    </a:lnL>
                    <a:lnR w="12700" cap="flat" cmpd="sng" algn="ctr">
                      <a:solidFill>
                        <a:srgbClr val="0B4A72"/>
                      </a:solidFill>
                      <a:prstDash val="solid"/>
                      <a:round/>
                      <a:headEnd type="none" w="med" len="med"/>
                      <a:tailEnd type="none" w="med" len="med"/>
                    </a:lnR>
                    <a:lnT w="12700" cap="flat" cmpd="sng" algn="ctr">
                      <a:solidFill>
                        <a:srgbClr val="0B4A72"/>
                      </a:solidFill>
                      <a:prstDash val="solid"/>
                      <a:round/>
                      <a:headEnd type="none" w="med" len="med"/>
                      <a:tailEnd type="none" w="med" len="med"/>
                    </a:lnT>
                    <a:lnB w="12700" cap="flat" cmpd="sng" algn="ctr">
                      <a:solidFill>
                        <a:srgbClr val="0B4A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4625" indent="-173038">
                        <a:buFont typeface="Arial" panose="020B0604020202020204" pitchFamily="34" charset="0"/>
                        <a:buChar char="•"/>
                      </a:pPr>
                      <a:r>
                        <a:rPr lang="en-US" sz="1200" b="0">
                          <a:solidFill>
                            <a:srgbClr val="0073B6"/>
                          </a:solidFill>
                        </a:rPr>
                        <a:t>Have you ever been arrested?</a:t>
                      </a:r>
                    </a:p>
                  </a:txBody>
                  <a:tcPr>
                    <a:lnL w="12700" cap="flat" cmpd="sng" algn="ctr">
                      <a:solidFill>
                        <a:srgbClr val="0B4A72"/>
                      </a:solidFill>
                      <a:prstDash val="solid"/>
                      <a:round/>
                      <a:headEnd type="none" w="med" len="med"/>
                      <a:tailEnd type="none" w="med" len="med"/>
                    </a:lnL>
                    <a:lnR w="12700" cap="flat" cmpd="sng" algn="ctr">
                      <a:solidFill>
                        <a:srgbClr val="0B4A72"/>
                      </a:solidFill>
                      <a:prstDash val="solid"/>
                      <a:round/>
                      <a:headEnd type="none" w="med" len="med"/>
                      <a:tailEnd type="none" w="med" len="med"/>
                    </a:lnR>
                    <a:lnT w="12700" cap="flat" cmpd="sng" algn="ctr">
                      <a:solidFill>
                        <a:srgbClr val="0B4A72"/>
                      </a:solidFill>
                      <a:prstDash val="solid"/>
                      <a:round/>
                      <a:headEnd type="none" w="med" len="med"/>
                      <a:tailEnd type="none" w="med" len="med"/>
                    </a:lnT>
                    <a:lnB w="12700" cap="flat" cmpd="sng" algn="ctr">
                      <a:solidFill>
                        <a:srgbClr val="0B4A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4625" indent="-173038">
                        <a:buFont typeface="Arial" panose="020B0604020202020204" pitchFamily="34" charset="0"/>
                        <a:buChar char="•"/>
                      </a:pPr>
                      <a:r>
                        <a:rPr lang="en-US" sz="1200" b="0">
                          <a:solidFill>
                            <a:srgbClr val="0073B6"/>
                          </a:solidFill>
                        </a:rPr>
                        <a:t>If you wish to ask about someone’s criminal record, consult your HR consultant.</a:t>
                      </a:r>
                    </a:p>
                  </a:txBody>
                  <a:tcPr>
                    <a:lnL w="12700" cap="flat" cmpd="sng" algn="ctr">
                      <a:solidFill>
                        <a:srgbClr val="0B4A72"/>
                      </a:solidFill>
                      <a:prstDash val="solid"/>
                      <a:round/>
                      <a:headEnd type="none" w="med" len="med"/>
                      <a:tailEnd type="none" w="med" len="med"/>
                    </a:lnL>
                    <a:lnR w="12700" cap="flat" cmpd="sng" algn="ctr">
                      <a:solidFill>
                        <a:srgbClr val="0B4A72"/>
                      </a:solidFill>
                      <a:prstDash val="solid"/>
                      <a:round/>
                      <a:headEnd type="none" w="med" len="med"/>
                      <a:tailEnd type="none" w="med" len="med"/>
                    </a:lnR>
                    <a:lnT w="12700" cap="flat" cmpd="sng" algn="ctr">
                      <a:solidFill>
                        <a:srgbClr val="0B4A72"/>
                      </a:solidFill>
                      <a:prstDash val="solid"/>
                      <a:round/>
                      <a:headEnd type="none" w="med" len="med"/>
                      <a:tailEnd type="none" w="med" len="med"/>
                    </a:lnT>
                    <a:lnB w="12700" cap="flat" cmpd="sng" algn="ctr">
                      <a:solidFill>
                        <a:srgbClr val="0B4A7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9363763"/>
                  </a:ext>
                </a:extLst>
              </a:tr>
              <a:tr h="999499">
                <a:tc>
                  <a:txBody>
                    <a:bodyPr/>
                    <a:lstStyle/>
                    <a:p>
                      <a:r>
                        <a:rPr lang="en-US" sz="1200" b="0">
                          <a:solidFill>
                            <a:srgbClr val="0073B6"/>
                          </a:solidFill>
                        </a:rPr>
                        <a:t>Attendance, Reliability</a:t>
                      </a:r>
                    </a:p>
                  </a:txBody>
                  <a:tcPr>
                    <a:lnL w="12700" cap="flat" cmpd="sng" algn="ctr">
                      <a:solidFill>
                        <a:srgbClr val="0B4A72"/>
                      </a:solidFill>
                      <a:prstDash val="solid"/>
                      <a:round/>
                      <a:headEnd type="none" w="med" len="med"/>
                      <a:tailEnd type="none" w="med" len="med"/>
                    </a:lnL>
                    <a:lnR w="12700" cap="flat" cmpd="sng" algn="ctr">
                      <a:solidFill>
                        <a:srgbClr val="0B4A72"/>
                      </a:solidFill>
                      <a:prstDash val="solid"/>
                      <a:round/>
                      <a:headEnd type="none" w="med" len="med"/>
                      <a:tailEnd type="none" w="med" len="med"/>
                    </a:lnR>
                    <a:lnT w="12700" cap="flat" cmpd="sng" algn="ctr">
                      <a:solidFill>
                        <a:srgbClr val="0B4A72"/>
                      </a:solidFill>
                      <a:prstDash val="solid"/>
                      <a:round/>
                      <a:headEnd type="none" w="med" len="med"/>
                      <a:tailEnd type="none" w="med" len="med"/>
                    </a:lnT>
                    <a:lnB w="12700" cap="flat" cmpd="sng" algn="ctr">
                      <a:solidFill>
                        <a:srgbClr val="0B4A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4625" indent="-174625">
                        <a:buFont typeface="Arial" panose="020B0604020202020204" pitchFamily="34" charset="0"/>
                        <a:buChar char="•"/>
                      </a:pPr>
                      <a:r>
                        <a:rPr lang="en-US" sz="1200" b="0">
                          <a:solidFill>
                            <a:srgbClr val="0073B6"/>
                          </a:solidFill>
                        </a:rPr>
                        <a:t>Number and/or ages of children.</a:t>
                      </a:r>
                    </a:p>
                    <a:p>
                      <a:pPr marL="174625" indent="-174625">
                        <a:buFont typeface="Arial" panose="020B0604020202020204" pitchFamily="34" charset="0"/>
                        <a:buChar char="•"/>
                      </a:pPr>
                      <a:r>
                        <a:rPr lang="en-US" sz="1200" b="0">
                          <a:solidFill>
                            <a:srgbClr val="0073B6"/>
                          </a:solidFill>
                        </a:rPr>
                        <a:t>Who is going to baby-sit?</a:t>
                      </a:r>
                    </a:p>
                    <a:p>
                      <a:pPr marL="174625" indent="-174625">
                        <a:buFont typeface="Arial" panose="020B0604020202020204" pitchFamily="34" charset="0"/>
                        <a:buChar char="•"/>
                      </a:pPr>
                      <a:r>
                        <a:rPr lang="en-US" sz="1200" b="0">
                          <a:solidFill>
                            <a:srgbClr val="0073B6"/>
                          </a:solidFill>
                        </a:rPr>
                        <a:t>What is your religion?</a:t>
                      </a:r>
                    </a:p>
                    <a:p>
                      <a:pPr marL="174625" indent="-174625">
                        <a:buFont typeface="Arial" panose="020B0604020202020204" pitchFamily="34" charset="0"/>
                        <a:buChar char="•"/>
                      </a:pPr>
                      <a:r>
                        <a:rPr lang="en-US" sz="1200" b="0">
                          <a:solidFill>
                            <a:srgbClr val="0073B6"/>
                          </a:solidFill>
                        </a:rPr>
                        <a:t>Do you have pre-school age children at home?</a:t>
                      </a:r>
                    </a:p>
                    <a:p>
                      <a:pPr marL="174625" indent="-174625">
                        <a:buFont typeface="Arial" panose="020B0604020202020204" pitchFamily="34" charset="0"/>
                        <a:buChar char="•"/>
                      </a:pPr>
                      <a:r>
                        <a:rPr lang="en-US" sz="1200" b="0">
                          <a:solidFill>
                            <a:srgbClr val="0073B6"/>
                          </a:solidFill>
                        </a:rPr>
                        <a:t>Do you have a car?</a:t>
                      </a:r>
                    </a:p>
                  </a:txBody>
                  <a:tcPr>
                    <a:lnL w="12700" cap="flat" cmpd="sng" algn="ctr">
                      <a:solidFill>
                        <a:srgbClr val="0B4A72"/>
                      </a:solidFill>
                      <a:prstDash val="solid"/>
                      <a:round/>
                      <a:headEnd type="none" w="med" len="med"/>
                      <a:tailEnd type="none" w="med" len="med"/>
                    </a:lnL>
                    <a:lnR w="12700" cap="flat" cmpd="sng" algn="ctr">
                      <a:solidFill>
                        <a:srgbClr val="0B4A72"/>
                      </a:solidFill>
                      <a:prstDash val="solid"/>
                      <a:round/>
                      <a:headEnd type="none" w="med" len="med"/>
                      <a:tailEnd type="none" w="med" len="med"/>
                    </a:lnR>
                    <a:lnT w="12700" cap="flat" cmpd="sng" algn="ctr">
                      <a:solidFill>
                        <a:srgbClr val="0B4A72"/>
                      </a:solidFill>
                      <a:prstDash val="solid"/>
                      <a:round/>
                      <a:headEnd type="none" w="med" len="med"/>
                      <a:tailEnd type="none" w="med" len="med"/>
                    </a:lnT>
                    <a:lnB w="12700" cap="flat" cmpd="sng" algn="ctr">
                      <a:solidFill>
                        <a:srgbClr val="0B4A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3038" indent="-173038">
                        <a:buFont typeface="Arial" panose="020B0604020202020204" pitchFamily="34" charset="0"/>
                        <a:buChar char="•"/>
                      </a:pPr>
                      <a:r>
                        <a:rPr lang="en-US" sz="1200" b="0">
                          <a:solidFill>
                            <a:srgbClr val="0073B6"/>
                          </a:solidFill>
                        </a:rPr>
                        <a:t>What hours and days can you work?</a:t>
                      </a:r>
                    </a:p>
                    <a:p>
                      <a:pPr marL="173038" indent="-173038">
                        <a:buFont typeface="Arial" panose="020B0604020202020204" pitchFamily="34" charset="0"/>
                        <a:buChar char="•"/>
                      </a:pPr>
                      <a:r>
                        <a:rPr lang="en-US" sz="1200" b="0">
                          <a:solidFill>
                            <a:srgbClr val="0073B6"/>
                          </a:solidFill>
                        </a:rPr>
                        <a:t>Are there specific time you cannot work?</a:t>
                      </a:r>
                    </a:p>
                    <a:p>
                      <a:pPr marL="173038" indent="-173038">
                        <a:buFont typeface="Arial" panose="020B0604020202020204" pitchFamily="34" charset="0"/>
                        <a:buChar char="•"/>
                      </a:pPr>
                      <a:r>
                        <a:rPr lang="en-US" sz="1200" b="0">
                          <a:solidFill>
                            <a:srgbClr val="0073B6"/>
                          </a:solidFill>
                        </a:rPr>
                        <a:t>Do you have any responsibilities that will interfere with specific job requirements such as traveling?</a:t>
                      </a:r>
                    </a:p>
                  </a:txBody>
                  <a:tcPr>
                    <a:lnL w="12700" cap="flat" cmpd="sng" algn="ctr">
                      <a:solidFill>
                        <a:srgbClr val="0B4A72"/>
                      </a:solidFill>
                      <a:prstDash val="solid"/>
                      <a:round/>
                      <a:headEnd type="none" w="med" len="med"/>
                      <a:tailEnd type="none" w="med" len="med"/>
                    </a:lnL>
                    <a:lnR w="12700" cap="flat" cmpd="sng" algn="ctr">
                      <a:solidFill>
                        <a:srgbClr val="0B4A72"/>
                      </a:solidFill>
                      <a:prstDash val="solid"/>
                      <a:round/>
                      <a:headEnd type="none" w="med" len="med"/>
                      <a:tailEnd type="none" w="med" len="med"/>
                    </a:lnR>
                    <a:lnT w="12700" cap="flat" cmpd="sng" algn="ctr">
                      <a:solidFill>
                        <a:srgbClr val="0B4A72"/>
                      </a:solidFill>
                      <a:prstDash val="solid"/>
                      <a:round/>
                      <a:headEnd type="none" w="med" len="med"/>
                      <a:tailEnd type="none" w="med" len="med"/>
                    </a:lnT>
                    <a:lnB w="12700" cap="flat" cmpd="sng" algn="ctr">
                      <a:solidFill>
                        <a:srgbClr val="0B4A7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7645675"/>
                  </a:ext>
                </a:extLst>
              </a:tr>
            </a:tbl>
          </a:graphicData>
        </a:graphic>
      </p:graphicFrame>
      <p:sp>
        <p:nvSpPr>
          <p:cNvPr id="2" name="Title 1">
            <a:extLst>
              <a:ext uri="{FF2B5EF4-FFF2-40B4-BE49-F238E27FC236}">
                <a16:creationId xmlns:a16="http://schemas.microsoft.com/office/drawing/2014/main" id="{E9B6F6F6-3A4A-531A-7C66-48F2A36B7CA5}"/>
              </a:ext>
            </a:extLst>
          </p:cNvPr>
          <p:cNvSpPr>
            <a:spLocks noGrp="1"/>
          </p:cNvSpPr>
          <p:nvPr>
            <p:ph type="title" idx="4294967295"/>
          </p:nvPr>
        </p:nvSpPr>
        <p:spPr>
          <a:xfrm>
            <a:off x="0" y="-993775"/>
            <a:ext cx="9144000" cy="993775"/>
          </a:xfrm>
        </p:spPr>
        <p:txBody>
          <a:bodyPr vert="horz" lIns="91440" tIns="45720" rIns="91440" bIns="45720" rtlCol="0" anchor="b">
            <a:normAutofit fontScale="90000"/>
          </a:bodyPr>
          <a:lstStyle/>
          <a:p>
            <a:r>
              <a:rPr lang="en-US">
                <a:solidFill>
                  <a:schemeClr val="bg1">
                    <a:lumMod val="95000"/>
                  </a:schemeClr>
                </a:solidFill>
              </a:rPr>
              <a:t>Legally permissible interview questions</a:t>
            </a:r>
            <a:endParaRPr lang="en-US"/>
          </a:p>
        </p:txBody>
      </p:sp>
    </p:spTree>
    <p:extLst>
      <p:ext uri="{BB962C8B-B14F-4D97-AF65-F5344CB8AC3E}">
        <p14:creationId xmlns:p14="http://schemas.microsoft.com/office/powerpoint/2010/main" val="3551247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6AE0E-513C-F1DF-1FF6-D26669B37F7B}"/>
            </a:ext>
          </a:extLst>
        </p:cNvPr>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DC24A4F-182D-E2AD-0177-F91A2673702F}"/>
              </a:ext>
            </a:extLst>
          </p:cNvPr>
          <p:cNvSpPr>
            <a:spLocks noGrp="1"/>
          </p:cNvSpPr>
          <p:nvPr>
            <p:ph type="sldNum" sz="quarter" idx="12"/>
          </p:nvPr>
        </p:nvSpPr>
        <p:spPr>
          <a:xfrm>
            <a:off x="161771" y="4858705"/>
            <a:ext cx="474865" cy="274637"/>
          </a:xfrm>
        </p:spPr>
        <p:txBody>
          <a:bodyPr/>
          <a:lstStyle/>
          <a:p>
            <a:fld id="{10DAB2CC-E082-4A90-B521-35AE5120E197}" type="slidenum">
              <a:rPr lang="en-US" smtClean="0"/>
              <a:pPr/>
              <a:t>12</a:t>
            </a:fld>
            <a:endParaRPr lang="en-US"/>
          </a:p>
        </p:txBody>
      </p:sp>
      <p:sp>
        <p:nvSpPr>
          <p:cNvPr id="8" name="TextBox 7">
            <a:hlinkClick r:id="rId3"/>
            <a:extLst>
              <a:ext uri="{FF2B5EF4-FFF2-40B4-BE49-F238E27FC236}">
                <a16:creationId xmlns:a16="http://schemas.microsoft.com/office/drawing/2014/main" id="{E0DA73C4-9F2C-CBFD-2A7E-0F2B796E9E96}"/>
              </a:ext>
            </a:extLst>
          </p:cNvPr>
          <p:cNvSpPr txBox="1"/>
          <p:nvPr/>
        </p:nvSpPr>
        <p:spPr>
          <a:xfrm>
            <a:off x="467648" y="661450"/>
            <a:ext cx="1043652" cy="375386"/>
          </a:xfrm>
          <a:prstGeom prst="rect">
            <a:avLst/>
          </a:prstGeom>
          <a:solidFill>
            <a:srgbClr val="0073B6"/>
          </a:solidFill>
        </p:spPr>
        <p:txBody>
          <a:bodyPr wrap="square" anchor="ctr">
            <a:noAutofit/>
          </a:bodyPr>
          <a:lstStyle/>
          <a:p>
            <a:pPr marL="342900"/>
            <a:r>
              <a:rPr lang="en-US" sz="1500" b="1">
                <a:solidFill>
                  <a:schemeClr val="bg1"/>
                </a:solidFill>
                <a:latin typeface="+mn-lt"/>
                <a:cs typeface="Nirmala UI"/>
              </a:rPr>
              <a:t>Topic</a:t>
            </a:r>
          </a:p>
        </p:txBody>
      </p:sp>
      <p:pic>
        <p:nvPicPr>
          <p:cNvPr id="12" name="Graphic 11" descr="Chat with solid fill">
            <a:extLst>
              <a:ext uri="{FF2B5EF4-FFF2-40B4-BE49-F238E27FC236}">
                <a16:creationId xmlns:a16="http://schemas.microsoft.com/office/drawing/2014/main" id="{FB7F2E4F-45AC-0C67-AB20-32F19002A37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8703" y="666318"/>
            <a:ext cx="365760" cy="365760"/>
          </a:xfrm>
          <a:prstGeom prst="rect">
            <a:avLst/>
          </a:prstGeom>
        </p:spPr>
      </p:pic>
      <p:sp>
        <p:nvSpPr>
          <p:cNvPr id="14" name="TextBox 13">
            <a:hlinkClick r:id="rId3"/>
            <a:extLst>
              <a:ext uri="{FF2B5EF4-FFF2-40B4-BE49-F238E27FC236}">
                <a16:creationId xmlns:a16="http://schemas.microsoft.com/office/drawing/2014/main" id="{6966D478-2FD4-1AAB-A36B-9E920834E977}"/>
              </a:ext>
            </a:extLst>
          </p:cNvPr>
          <p:cNvSpPr txBox="1"/>
          <p:nvPr/>
        </p:nvSpPr>
        <p:spPr>
          <a:xfrm>
            <a:off x="1511300" y="661971"/>
            <a:ext cx="3511296" cy="375386"/>
          </a:xfrm>
          <a:prstGeom prst="rect">
            <a:avLst/>
          </a:prstGeom>
          <a:solidFill>
            <a:srgbClr val="0B4A72"/>
          </a:solidFill>
        </p:spPr>
        <p:txBody>
          <a:bodyPr wrap="square" anchor="ctr">
            <a:noAutofit/>
          </a:bodyPr>
          <a:lstStyle/>
          <a:p>
            <a:pPr marL="285750">
              <a:tabLst>
                <a:tab pos="515938" algn="l"/>
              </a:tabLst>
            </a:pPr>
            <a:r>
              <a:rPr lang="en-US" sz="1500" b="1">
                <a:solidFill>
                  <a:schemeClr val="bg1"/>
                </a:solidFill>
                <a:latin typeface="+mn-lt"/>
                <a:cs typeface="Nirmala UI"/>
              </a:rPr>
              <a:t>Cannot Ask</a:t>
            </a:r>
          </a:p>
        </p:txBody>
      </p:sp>
      <p:pic>
        <p:nvPicPr>
          <p:cNvPr id="15" name="Graphic 14" descr="Comment Slash Silence with solid fill">
            <a:extLst>
              <a:ext uri="{FF2B5EF4-FFF2-40B4-BE49-F238E27FC236}">
                <a16:creationId xmlns:a16="http://schemas.microsoft.com/office/drawing/2014/main" id="{34BADD85-CEAF-45C5-8F6B-81225C3E3CD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532355" y="692988"/>
            <a:ext cx="320040" cy="320040"/>
          </a:xfrm>
          <a:prstGeom prst="rect">
            <a:avLst/>
          </a:prstGeom>
        </p:spPr>
      </p:pic>
      <p:sp>
        <p:nvSpPr>
          <p:cNvPr id="16" name="TextBox 15">
            <a:hlinkClick r:id="rId3"/>
            <a:extLst>
              <a:ext uri="{FF2B5EF4-FFF2-40B4-BE49-F238E27FC236}">
                <a16:creationId xmlns:a16="http://schemas.microsoft.com/office/drawing/2014/main" id="{6D014BFA-69C8-E00E-F8DA-2C7C43D3808A}"/>
              </a:ext>
            </a:extLst>
          </p:cNvPr>
          <p:cNvSpPr txBox="1"/>
          <p:nvPr/>
        </p:nvSpPr>
        <p:spPr>
          <a:xfrm>
            <a:off x="5022596" y="661451"/>
            <a:ext cx="3775842" cy="369556"/>
          </a:xfrm>
          <a:prstGeom prst="rect">
            <a:avLst/>
          </a:prstGeom>
          <a:solidFill>
            <a:srgbClr val="974778"/>
          </a:solidFill>
        </p:spPr>
        <p:txBody>
          <a:bodyPr wrap="square" anchor="ctr">
            <a:noAutofit/>
          </a:bodyPr>
          <a:lstStyle/>
          <a:p>
            <a:pPr marL="342900">
              <a:tabLst>
                <a:tab pos="342900" algn="l"/>
              </a:tabLst>
            </a:pPr>
            <a:r>
              <a:rPr lang="en-US" sz="1500" b="1">
                <a:solidFill>
                  <a:schemeClr val="bg1"/>
                </a:solidFill>
                <a:latin typeface="+mn-lt"/>
                <a:cs typeface="Nirmala UI"/>
              </a:rPr>
              <a:t>Can Ask</a:t>
            </a:r>
          </a:p>
        </p:txBody>
      </p:sp>
      <p:pic>
        <p:nvPicPr>
          <p:cNvPr id="17" name="Graphic 16" descr="Comment Like with solid fill">
            <a:extLst>
              <a:ext uri="{FF2B5EF4-FFF2-40B4-BE49-F238E27FC236}">
                <a16:creationId xmlns:a16="http://schemas.microsoft.com/office/drawing/2014/main" id="{3817F91E-3E23-E44C-E8F5-76C036ECC98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5035296" y="671597"/>
            <a:ext cx="365760" cy="365760"/>
          </a:xfrm>
          <a:prstGeom prst="rect">
            <a:avLst/>
          </a:prstGeom>
        </p:spPr>
      </p:pic>
      <p:graphicFrame>
        <p:nvGraphicFramePr>
          <p:cNvPr id="7" name="Content Placeholder 6">
            <a:extLst>
              <a:ext uri="{FF2B5EF4-FFF2-40B4-BE49-F238E27FC236}">
                <a16:creationId xmlns:a16="http://schemas.microsoft.com/office/drawing/2014/main" id="{ECFE6C99-E75A-39A2-627E-F0857608EAA9}"/>
              </a:ext>
            </a:extLst>
          </p:cNvPr>
          <p:cNvGraphicFramePr>
            <a:graphicFrameLocks noGrp="1"/>
          </p:cNvGraphicFramePr>
          <p:nvPr>
            <p:ph sz="quarter" idx="15"/>
            <p:extLst>
              <p:ext uri="{D42A27DB-BD31-4B8C-83A1-F6EECF244321}">
                <p14:modId xmlns:p14="http://schemas.microsoft.com/office/powerpoint/2010/main" val="2216165498"/>
              </p:ext>
            </p:extLst>
          </p:nvPr>
        </p:nvGraphicFramePr>
        <p:xfrm>
          <a:off x="480348" y="1031006"/>
          <a:ext cx="8318090" cy="3494192"/>
        </p:xfrm>
        <a:graphic>
          <a:graphicData uri="http://schemas.openxmlformats.org/drawingml/2006/table">
            <a:tbl>
              <a:tblPr firstRow="1" bandRow="1">
                <a:tableStyleId>{5C22544A-7EE6-4342-B048-85BDC9FD1C3A}</a:tableStyleId>
              </a:tblPr>
              <a:tblGrid>
                <a:gridCol w="1033562">
                  <a:extLst>
                    <a:ext uri="{9D8B030D-6E8A-4147-A177-3AD203B41FA5}">
                      <a16:colId xmlns:a16="http://schemas.microsoft.com/office/drawing/2014/main" val="2189448197"/>
                    </a:ext>
                  </a:extLst>
                </a:gridCol>
                <a:gridCol w="3506135">
                  <a:extLst>
                    <a:ext uri="{9D8B030D-6E8A-4147-A177-3AD203B41FA5}">
                      <a16:colId xmlns:a16="http://schemas.microsoft.com/office/drawing/2014/main" val="1054998297"/>
                    </a:ext>
                  </a:extLst>
                </a:gridCol>
                <a:gridCol w="3778393">
                  <a:extLst>
                    <a:ext uri="{9D8B030D-6E8A-4147-A177-3AD203B41FA5}">
                      <a16:colId xmlns:a16="http://schemas.microsoft.com/office/drawing/2014/main" val="2801186203"/>
                    </a:ext>
                  </a:extLst>
                </a:gridCol>
              </a:tblGrid>
              <a:tr h="842432">
                <a:tc>
                  <a:txBody>
                    <a:bodyPr/>
                    <a:lstStyle/>
                    <a:p>
                      <a:r>
                        <a:rPr lang="en-US" sz="1200" b="0">
                          <a:solidFill>
                            <a:srgbClr val="0073B6"/>
                          </a:solidFill>
                        </a:rPr>
                        <a:t>Citizenship/National Origin</a:t>
                      </a:r>
                    </a:p>
                  </a:txBody>
                  <a:tcPr>
                    <a:lnL w="12700" cap="flat" cmpd="sng" algn="ctr">
                      <a:solidFill>
                        <a:srgbClr val="0B4A72"/>
                      </a:solidFill>
                      <a:prstDash val="solid"/>
                      <a:round/>
                      <a:headEnd type="none" w="med" len="med"/>
                      <a:tailEnd type="none" w="med" len="med"/>
                    </a:lnL>
                    <a:lnR w="12700" cap="flat" cmpd="sng" algn="ctr">
                      <a:solidFill>
                        <a:srgbClr val="0B4A72"/>
                      </a:solidFill>
                      <a:prstDash val="solid"/>
                      <a:round/>
                      <a:headEnd type="none" w="med" len="med"/>
                      <a:tailEnd type="none" w="med" len="med"/>
                    </a:lnR>
                    <a:lnT w="12700" cap="flat" cmpd="sng" algn="ctr">
                      <a:solidFill>
                        <a:srgbClr val="0B4A72"/>
                      </a:solidFill>
                      <a:prstDash val="solid"/>
                      <a:round/>
                      <a:headEnd type="none" w="med" len="med"/>
                      <a:tailEnd type="none" w="med" len="med"/>
                    </a:lnT>
                    <a:lnB w="12700" cap="flat" cmpd="sng" algn="ctr">
                      <a:solidFill>
                        <a:srgbClr val="0B4A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3038" indent="-173038">
                        <a:buFont typeface="Arial" panose="020B0604020202020204" pitchFamily="34" charset="0"/>
                        <a:buChar char="•"/>
                      </a:pPr>
                      <a:r>
                        <a:rPr lang="en-US" sz="1200" b="0">
                          <a:solidFill>
                            <a:srgbClr val="0073B6"/>
                          </a:solidFill>
                        </a:rPr>
                        <a:t>What is your national origin?</a:t>
                      </a:r>
                    </a:p>
                    <a:p>
                      <a:pPr marL="173038" indent="-173038">
                        <a:buFont typeface="Arial" panose="020B0604020202020204" pitchFamily="34" charset="0"/>
                        <a:buChar char="•"/>
                      </a:pPr>
                      <a:r>
                        <a:rPr lang="en-US" sz="1200" b="0">
                          <a:solidFill>
                            <a:srgbClr val="0073B6"/>
                          </a:solidFill>
                        </a:rPr>
                        <a:t>Are you native-born or a naturalized citizen?</a:t>
                      </a:r>
                    </a:p>
                    <a:p>
                      <a:pPr marL="173038" indent="-173038">
                        <a:buFont typeface="Arial" panose="020B0604020202020204" pitchFamily="34" charset="0"/>
                        <a:buChar char="•"/>
                      </a:pPr>
                      <a:r>
                        <a:rPr lang="en-US" sz="1200" b="0">
                          <a:solidFill>
                            <a:srgbClr val="0073B6"/>
                          </a:solidFill>
                        </a:rPr>
                        <a:t>Where are your parents from?</a:t>
                      </a:r>
                    </a:p>
                    <a:p>
                      <a:pPr marL="173038" indent="-173038">
                        <a:buFont typeface="Arial" panose="020B0604020202020204" pitchFamily="34" charset="0"/>
                        <a:buChar char="•"/>
                      </a:pPr>
                      <a:r>
                        <a:rPr lang="en-US" sz="1200" b="0">
                          <a:solidFill>
                            <a:srgbClr val="0073B6"/>
                          </a:solidFill>
                        </a:rPr>
                        <a:t>What is your maiden name?</a:t>
                      </a:r>
                    </a:p>
                  </a:txBody>
                  <a:tcPr>
                    <a:lnL w="12700" cap="flat" cmpd="sng" algn="ctr">
                      <a:solidFill>
                        <a:srgbClr val="0B4A72"/>
                      </a:solidFill>
                      <a:prstDash val="solid"/>
                      <a:round/>
                      <a:headEnd type="none" w="med" len="med"/>
                      <a:tailEnd type="none" w="med" len="med"/>
                    </a:lnL>
                    <a:lnR w="12700" cap="flat" cmpd="sng" algn="ctr">
                      <a:solidFill>
                        <a:srgbClr val="0B4A72"/>
                      </a:solidFill>
                      <a:prstDash val="solid"/>
                      <a:round/>
                      <a:headEnd type="none" w="med" len="med"/>
                      <a:tailEnd type="none" w="med" len="med"/>
                    </a:lnR>
                    <a:lnT w="12700" cap="flat" cmpd="sng" algn="ctr">
                      <a:solidFill>
                        <a:srgbClr val="0B4A72"/>
                      </a:solidFill>
                      <a:prstDash val="solid"/>
                      <a:round/>
                      <a:headEnd type="none" w="med" len="med"/>
                      <a:tailEnd type="none" w="med" len="med"/>
                    </a:lnT>
                    <a:lnB w="12700" cap="flat" cmpd="sng" algn="ctr">
                      <a:solidFill>
                        <a:srgbClr val="0B4A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4625" indent="-173038">
                        <a:buFont typeface="Arial" panose="020B0604020202020204" pitchFamily="34" charset="0"/>
                        <a:buChar char="•"/>
                      </a:pPr>
                      <a:r>
                        <a:rPr lang="en-US" sz="1200" b="0">
                          <a:solidFill>
                            <a:srgbClr val="0073B6"/>
                          </a:solidFill>
                        </a:rPr>
                        <a:t>Are you authorized to work in the United States?</a:t>
                      </a:r>
                    </a:p>
                    <a:p>
                      <a:pPr marL="174625" indent="-173038">
                        <a:buFont typeface="Arial" panose="020B0604020202020204" pitchFamily="34" charset="0"/>
                        <a:buChar char="•"/>
                      </a:pPr>
                      <a:r>
                        <a:rPr lang="en-US" sz="1200" b="0">
                          <a:solidFill>
                            <a:srgbClr val="0073B6"/>
                          </a:solidFill>
                        </a:rPr>
                        <a:t>Have you ever worked under a different name?</a:t>
                      </a:r>
                    </a:p>
                  </a:txBody>
                  <a:tcPr>
                    <a:lnL w="12700" cap="flat" cmpd="sng" algn="ctr">
                      <a:solidFill>
                        <a:srgbClr val="0B4A72"/>
                      </a:solidFill>
                      <a:prstDash val="solid"/>
                      <a:round/>
                      <a:headEnd type="none" w="med" len="med"/>
                      <a:tailEnd type="none" w="med" len="med"/>
                    </a:lnL>
                    <a:lnR w="12700" cap="flat" cmpd="sng" algn="ctr">
                      <a:solidFill>
                        <a:srgbClr val="0B4A72"/>
                      </a:solidFill>
                      <a:prstDash val="solid"/>
                      <a:round/>
                      <a:headEnd type="none" w="med" len="med"/>
                      <a:tailEnd type="none" w="med" len="med"/>
                    </a:lnR>
                    <a:lnT w="12700" cap="flat" cmpd="sng" algn="ctr">
                      <a:solidFill>
                        <a:srgbClr val="0B4A72"/>
                      </a:solidFill>
                      <a:prstDash val="solid"/>
                      <a:round/>
                      <a:headEnd type="none" w="med" len="med"/>
                      <a:tailEnd type="none" w="med" len="med"/>
                    </a:lnT>
                    <a:lnB w="12700" cap="flat" cmpd="sng" algn="ctr">
                      <a:solidFill>
                        <a:srgbClr val="0B4A7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2770185"/>
                  </a:ext>
                </a:extLst>
              </a:tr>
              <a:tr h="1054489">
                <a:tc>
                  <a:txBody>
                    <a:bodyPr/>
                    <a:lstStyle/>
                    <a:p>
                      <a:r>
                        <a:rPr lang="en-US" sz="1200" b="0">
                          <a:solidFill>
                            <a:srgbClr val="0073B6"/>
                          </a:solidFill>
                        </a:rPr>
                        <a:t>Disabilities, Handicaps, Illness</a:t>
                      </a:r>
                    </a:p>
                  </a:txBody>
                  <a:tcPr>
                    <a:lnL w="12700" cap="flat" cmpd="sng" algn="ctr">
                      <a:solidFill>
                        <a:srgbClr val="0B4A72"/>
                      </a:solidFill>
                      <a:prstDash val="solid"/>
                      <a:round/>
                      <a:headEnd type="none" w="med" len="med"/>
                      <a:tailEnd type="none" w="med" len="med"/>
                    </a:lnL>
                    <a:lnR w="12700" cap="flat" cmpd="sng" algn="ctr">
                      <a:solidFill>
                        <a:srgbClr val="0B4A72"/>
                      </a:solidFill>
                      <a:prstDash val="solid"/>
                      <a:round/>
                      <a:headEnd type="none" w="med" len="med"/>
                      <a:tailEnd type="none" w="med" len="med"/>
                    </a:lnR>
                    <a:lnT w="12700" cap="flat" cmpd="sng" algn="ctr">
                      <a:solidFill>
                        <a:srgbClr val="0B4A72"/>
                      </a:solidFill>
                      <a:prstDash val="solid"/>
                      <a:round/>
                      <a:headEnd type="none" w="med" len="med"/>
                      <a:tailEnd type="none" w="med" len="med"/>
                    </a:lnT>
                    <a:lnB w="12700" cap="flat" cmpd="sng" algn="ctr">
                      <a:solidFill>
                        <a:srgbClr val="0B4A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4625" indent="-173038">
                        <a:buFont typeface="Arial" panose="020B0604020202020204" pitchFamily="34" charset="0"/>
                        <a:buChar char="•"/>
                      </a:pPr>
                      <a:r>
                        <a:rPr lang="en-US" sz="1200" b="0">
                          <a:solidFill>
                            <a:srgbClr val="0073B6"/>
                          </a:solidFill>
                        </a:rPr>
                        <a:t>Do you have any (job) disabilities?</a:t>
                      </a:r>
                    </a:p>
                    <a:p>
                      <a:pPr marL="174625" indent="-173038">
                        <a:buFont typeface="Arial" panose="020B0604020202020204" pitchFamily="34" charset="0"/>
                        <a:buChar char="•"/>
                      </a:pPr>
                      <a:r>
                        <a:rPr lang="en-US" sz="1200" b="0">
                          <a:solidFill>
                            <a:srgbClr val="0073B6"/>
                          </a:solidFill>
                        </a:rPr>
                        <a:t>About the nature or severity of a disability/handicap.</a:t>
                      </a:r>
                    </a:p>
                    <a:p>
                      <a:pPr marL="174625" indent="-173038">
                        <a:buFont typeface="Arial" panose="020B0604020202020204" pitchFamily="34" charset="0"/>
                        <a:buChar char="•"/>
                      </a:pPr>
                      <a:r>
                        <a:rPr lang="en-US" sz="1200" b="0">
                          <a:solidFill>
                            <a:srgbClr val="0073B6"/>
                          </a:solidFill>
                        </a:rPr>
                        <a:t>What happened to you?</a:t>
                      </a:r>
                    </a:p>
                    <a:p>
                      <a:pPr marL="174625" indent="-173038">
                        <a:buFont typeface="Arial" panose="020B0604020202020204" pitchFamily="34" charset="0"/>
                        <a:buChar char="•"/>
                      </a:pPr>
                      <a:r>
                        <a:rPr lang="en-US" sz="1200" b="0">
                          <a:solidFill>
                            <a:srgbClr val="0073B6"/>
                          </a:solidFill>
                        </a:rPr>
                        <a:t>How will you get to work?</a:t>
                      </a:r>
                    </a:p>
                    <a:p>
                      <a:pPr marL="174625" indent="-173038">
                        <a:buFont typeface="Arial" panose="020B0604020202020204" pitchFamily="34" charset="0"/>
                        <a:buChar char="•"/>
                      </a:pPr>
                      <a:r>
                        <a:rPr lang="en-US" sz="1200" b="0">
                          <a:solidFill>
                            <a:srgbClr val="0073B6"/>
                          </a:solidFill>
                        </a:rPr>
                        <a:t>What sort of treatment do you need?</a:t>
                      </a:r>
                    </a:p>
                    <a:p>
                      <a:pPr marL="174625" indent="-173038">
                        <a:buFont typeface="Arial" panose="020B0604020202020204" pitchFamily="34" charset="0"/>
                        <a:buChar char="•"/>
                      </a:pPr>
                      <a:r>
                        <a:rPr lang="en-US" sz="1200" b="0">
                          <a:solidFill>
                            <a:srgbClr val="0073B6"/>
                          </a:solidFill>
                        </a:rPr>
                        <a:t>Have you ever been addicted to illegal drugs or treated for drug or alcohol abuse, ever received workers compensation or been hospitalized/treated for physical or mental health conditions, or ever been absent from work due to illness?</a:t>
                      </a:r>
                    </a:p>
                    <a:p>
                      <a:pPr marL="174625" indent="-173038">
                        <a:buFont typeface="Arial" panose="020B0604020202020204" pitchFamily="34" charset="0"/>
                        <a:buChar char="•"/>
                      </a:pPr>
                      <a:r>
                        <a:rPr lang="en-US" sz="1200" b="0">
                          <a:solidFill>
                            <a:srgbClr val="0073B6"/>
                          </a:solidFill>
                        </a:rPr>
                        <a:t>Will you need accommodations?</a:t>
                      </a:r>
                    </a:p>
                    <a:p>
                      <a:pPr marL="174625" indent="-173038">
                        <a:buFont typeface="Arial" panose="020B0604020202020204" pitchFamily="34" charset="0"/>
                        <a:buChar char="•"/>
                      </a:pPr>
                      <a:r>
                        <a:rPr lang="en-US" sz="1200" b="0">
                          <a:solidFill>
                            <a:srgbClr val="0073B6"/>
                          </a:solidFill>
                        </a:rPr>
                        <a:t>What kind of accommodations will you need?</a:t>
                      </a:r>
                    </a:p>
                  </a:txBody>
                  <a:tcPr>
                    <a:lnL w="12700" cap="flat" cmpd="sng" algn="ctr">
                      <a:solidFill>
                        <a:srgbClr val="0B4A72"/>
                      </a:solidFill>
                      <a:prstDash val="solid"/>
                      <a:round/>
                      <a:headEnd type="none" w="med" len="med"/>
                      <a:tailEnd type="none" w="med" len="med"/>
                    </a:lnL>
                    <a:lnR w="12700" cap="flat" cmpd="sng" algn="ctr">
                      <a:solidFill>
                        <a:srgbClr val="0B4A72"/>
                      </a:solidFill>
                      <a:prstDash val="solid"/>
                      <a:round/>
                      <a:headEnd type="none" w="med" len="med"/>
                      <a:tailEnd type="none" w="med" len="med"/>
                    </a:lnR>
                    <a:lnT w="12700" cap="flat" cmpd="sng" algn="ctr">
                      <a:solidFill>
                        <a:srgbClr val="0B4A72"/>
                      </a:solidFill>
                      <a:prstDash val="solid"/>
                      <a:round/>
                      <a:headEnd type="none" w="med" len="med"/>
                      <a:tailEnd type="none" w="med" len="med"/>
                    </a:lnT>
                    <a:lnB w="12700" cap="flat" cmpd="sng" algn="ctr">
                      <a:solidFill>
                        <a:srgbClr val="0B4A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4625" indent="-173038">
                        <a:buFont typeface="Arial" panose="020B0604020202020204" pitchFamily="34" charset="0"/>
                        <a:buChar char="•"/>
                      </a:pPr>
                      <a:r>
                        <a:rPr lang="en-US" sz="1200" b="0">
                          <a:solidFill>
                            <a:srgbClr val="0073B6"/>
                          </a:solidFill>
                        </a:rPr>
                        <a:t>Can you perform the duties of the job you are applying for (describe duties to candidate)?</a:t>
                      </a:r>
                    </a:p>
                    <a:p>
                      <a:pPr marL="400050" lvl="1" indent="-173038">
                        <a:buFont typeface="Nirmala UI" panose="020B0502040204020203" pitchFamily="34" charset="0"/>
                        <a:buChar char="−"/>
                      </a:pPr>
                      <a:r>
                        <a:rPr lang="en-US" sz="1200" b="0">
                          <a:solidFill>
                            <a:srgbClr val="0073B6"/>
                          </a:solidFill>
                        </a:rPr>
                        <a:t>How would you perform this particular task?</a:t>
                      </a:r>
                    </a:p>
                    <a:p>
                      <a:pPr marL="174625" indent="-173038">
                        <a:buFont typeface="Arial" panose="020B0604020202020204" pitchFamily="34" charset="0"/>
                        <a:buChar char="•"/>
                      </a:pPr>
                      <a:r>
                        <a:rPr lang="en-US" sz="1200" b="0">
                          <a:solidFill>
                            <a:srgbClr val="0073B6"/>
                          </a:solidFill>
                        </a:rPr>
                        <a:t>State the attendance requirements and ask if the applicant can meet them. </a:t>
                      </a:r>
                    </a:p>
                    <a:p>
                      <a:pPr marL="174625" indent="-173038">
                        <a:buFont typeface="Arial" panose="020B0604020202020204" pitchFamily="34" charset="0"/>
                        <a:buChar char="•"/>
                      </a:pPr>
                      <a:r>
                        <a:rPr lang="en-US" sz="1200" b="0">
                          <a:solidFill>
                            <a:srgbClr val="0073B6"/>
                          </a:solidFill>
                        </a:rPr>
                        <a:t>What was your attendance record at your prior job?</a:t>
                      </a:r>
                    </a:p>
                    <a:p>
                      <a:pPr marL="174625" indent="-173038">
                        <a:buFont typeface="Arial" panose="020B0604020202020204" pitchFamily="34" charset="0"/>
                        <a:buChar char="•"/>
                      </a:pPr>
                      <a:endParaRPr lang="en-US" sz="1200" b="0">
                        <a:solidFill>
                          <a:srgbClr val="0073B6"/>
                        </a:solidFill>
                      </a:endParaRPr>
                    </a:p>
                    <a:p>
                      <a:pPr marL="174625" indent="-173038">
                        <a:buFont typeface="Arial" panose="020B0604020202020204" pitchFamily="34" charset="0"/>
                        <a:buChar char="•"/>
                      </a:pPr>
                      <a:endParaRPr lang="en-US" sz="1200" b="0">
                        <a:solidFill>
                          <a:srgbClr val="0073B6"/>
                        </a:solidFill>
                      </a:endParaRPr>
                    </a:p>
                    <a:p>
                      <a:pPr marL="1587" indent="0">
                        <a:buFont typeface="Arial" panose="020B0604020202020204" pitchFamily="34" charset="0"/>
                        <a:buNone/>
                      </a:pPr>
                      <a:endParaRPr lang="en-US" sz="1200" b="0">
                        <a:solidFill>
                          <a:srgbClr val="0073B6"/>
                        </a:solidFill>
                      </a:endParaRPr>
                    </a:p>
                    <a:p>
                      <a:pPr marL="1587" indent="0">
                        <a:buFont typeface="Arial" panose="020B0604020202020204" pitchFamily="34" charset="0"/>
                        <a:buNone/>
                      </a:pPr>
                      <a:r>
                        <a:rPr lang="en-US" sz="1200" b="1">
                          <a:solidFill>
                            <a:srgbClr val="0B4A72"/>
                          </a:solidFill>
                        </a:rPr>
                        <a:t>Note: </a:t>
                      </a:r>
                      <a:r>
                        <a:rPr lang="en-US" sz="1200" b="0">
                          <a:solidFill>
                            <a:srgbClr val="0073B6"/>
                          </a:solidFill>
                        </a:rPr>
                        <a:t>Wait until the candidate requests or mentions an accommodation before discussing the topic of accommodations (it is the candidate’s responsibility to make a request for an accommodation).</a:t>
                      </a:r>
                    </a:p>
                  </a:txBody>
                  <a:tcPr>
                    <a:lnL w="12700" cap="flat" cmpd="sng" algn="ctr">
                      <a:solidFill>
                        <a:srgbClr val="0B4A72"/>
                      </a:solidFill>
                      <a:prstDash val="solid"/>
                      <a:round/>
                      <a:headEnd type="none" w="med" len="med"/>
                      <a:tailEnd type="none" w="med" len="med"/>
                    </a:lnL>
                    <a:lnR w="12700" cap="flat" cmpd="sng" algn="ctr">
                      <a:solidFill>
                        <a:srgbClr val="0B4A72"/>
                      </a:solidFill>
                      <a:prstDash val="solid"/>
                      <a:round/>
                      <a:headEnd type="none" w="med" len="med"/>
                      <a:tailEnd type="none" w="med" len="med"/>
                    </a:lnR>
                    <a:lnT w="12700" cap="flat" cmpd="sng" algn="ctr">
                      <a:solidFill>
                        <a:srgbClr val="0B4A72"/>
                      </a:solidFill>
                      <a:prstDash val="solid"/>
                      <a:round/>
                      <a:headEnd type="none" w="med" len="med"/>
                      <a:tailEnd type="none" w="med" len="med"/>
                    </a:lnT>
                    <a:lnB w="12700" cap="flat" cmpd="sng" algn="ctr">
                      <a:solidFill>
                        <a:srgbClr val="0B4A7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2181332"/>
                  </a:ext>
                </a:extLst>
              </a:tr>
            </a:tbl>
          </a:graphicData>
        </a:graphic>
      </p:graphicFrame>
      <p:sp>
        <p:nvSpPr>
          <p:cNvPr id="2" name="Title 1">
            <a:extLst>
              <a:ext uri="{FF2B5EF4-FFF2-40B4-BE49-F238E27FC236}">
                <a16:creationId xmlns:a16="http://schemas.microsoft.com/office/drawing/2014/main" id="{838A0F8A-60D7-E7E2-A0A8-DA0DFECF81C7}"/>
              </a:ext>
            </a:extLst>
          </p:cNvPr>
          <p:cNvSpPr>
            <a:spLocks noGrp="1"/>
          </p:cNvSpPr>
          <p:nvPr>
            <p:ph type="title" idx="4294967295"/>
          </p:nvPr>
        </p:nvSpPr>
        <p:spPr>
          <a:xfrm>
            <a:off x="-1" y="-993775"/>
            <a:ext cx="9229519" cy="993775"/>
          </a:xfrm>
        </p:spPr>
        <p:txBody>
          <a:bodyPr vert="horz" lIns="91440" tIns="45720" rIns="91440" bIns="45720" rtlCol="0" anchor="b">
            <a:normAutofit fontScale="90000"/>
          </a:bodyPr>
          <a:lstStyle/>
          <a:p>
            <a:r>
              <a:rPr lang="en-US">
                <a:solidFill>
                  <a:schemeClr val="bg1">
                    <a:lumMod val="95000"/>
                  </a:schemeClr>
                </a:solidFill>
              </a:rPr>
              <a:t>Legally permissible interview questions</a:t>
            </a:r>
            <a:endParaRPr lang="en-US"/>
          </a:p>
        </p:txBody>
      </p:sp>
    </p:spTree>
    <p:extLst>
      <p:ext uri="{BB962C8B-B14F-4D97-AF65-F5344CB8AC3E}">
        <p14:creationId xmlns:p14="http://schemas.microsoft.com/office/powerpoint/2010/main" val="2955552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6AE0E-513C-F1DF-1FF6-D26669B37F7B}"/>
            </a:ext>
          </a:extLst>
        </p:cNvPr>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DC24A4F-182D-E2AD-0177-F91A2673702F}"/>
              </a:ext>
            </a:extLst>
          </p:cNvPr>
          <p:cNvSpPr>
            <a:spLocks noGrp="1"/>
          </p:cNvSpPr>
          <p:nvPr>
            <p:ph type="sldNum" sz="quarter" idx="12"/>
          </p:nvPr>
        </p:nvSpPr>
        <p:spPr>
          <a:xfrm>
            <a:off x="161771" y="4858705"/>
            <a:ext cx="474865" cy="274637"/>
          </a:xfrm>
        </p:spPr>
        <p:txBody>
          <a:bodyPr/>
          <a:lstStyle/>
          <a:p>
            <a:fld id="{10DAB2CC-E082-4A90-B521-35AE5120E197}" type="slidenum">
              <a:rPr lang="en-US" smtClean="0"/>
              <a:pPr/>
              <a:t>13</a:t>
            </a:fld>
            <a:endParaRPr lang="en-US"/>
          </a:p>
        </p:txBody>
      </p:sp>
      <p:sp>
        <p:nvSpPr>
          <p:cNvPr id="8" name="TextBox 7">
            <a:hlinkClick r:id="rId3"/>
            <a:extLst>
              <a:ext uri="{FF2B5EF4-FFF2-40B4-BE49-F238E27FC236}">
                <a16:creationId xmlns:a16="http://schemas.microsoft.com/office/drawing/2014/main" id="{E0DA73C4-9F2C-CBFD-2A7E-0F2B796E9E96}"/>
              </a:ext>
            </a:extLst>
          </p:cNvPr>
          <p:cNvSpPr txBox="1"/>
          <p:nvPr/>
        </p:nvSpPr>
        <p:spPr>
          <a:xfrm>
            <a:off x="467648" y="845698"/>
            <a:ext cx="1043652" cy="375386"/>
          </a:xfrm>
          <a:prstGeom prst="rect">
            <a:avLst/>
          </a:prstGeom>
          <a:solidFill>
            <a:srgbClr val="0073B6"/>
          </a:solidFill>
        </p:spPr>
        <p:txBody>
          <a:bodyPr wrap="square" anchor="ctr">
            <a:noAutofit/>
          </a:bodyPr>
          <a:lstStyle/>
          <a:p>
            <a:pPr marL="342900"/>
            <a:r>
              <a:rPr lang="en-US" sz="1500" b="1">
                <a:solidFill>
                  <a:schemeClr val="bg1"/>
                </a:solidFill>
                <a:latin typeface="+mn-lt"/>
                <a:cs typeface="Nirmala UI"/>
              </a:rPr>
              <a:t>Topic</a:t>
            </a:r>
          </a:p>
        </p:txBody>
      </p:sp>
      <p:pic>
        <p:nvPicPr>
          <p:cNvPr id="12" name="Graphic 11" descr="Chat with solid fill">
            <a:extLst>
              <a:ext uri="{FF2B5EF4-FFF2-40B4-BE49-F238E27FC236}">
                <a16:creationId xmlns:a16="http://schemas.microsoft.com/office/drawing/2014/main" id="{FB7F2E4F-45AC-0C67-AB20-32F19002A37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8703" y="850566"/>
            <a:ext cx="365760" cy="365760"/>
          </a:xfrm>
          <a:prstGeom prst="rect">
            <a:avLst/>
          </a:prstGeom>
        </p:spPr>
      </p:pic>
      <p:sp>
        <p:nvSpPr>
          <p:cNvPr id="14" name="TextBox 13">
            <a:hlinkClick r:id="rId3"/>
            <a:extLst>
              <a:ext uri="{FF2B5EF4-FFF2-40B4-BE49-F238E27FC236}">
                <a16:creationId xmlns:a16="http://schemas.microsoft.com/office/drawing/2014/main" id="{6966D478-2FD4-1AAB-A36B-9E920834E977}"/>
              </a:ext>
            </a:extLst>
          </p:cNvPr>
          <p:cNvSpPr txBox="1"/>
          <p:nvPr/>
        </p:nvSpPr>
        <p:spPr>
          <a:xfrm>
            <a:off x="1511300" y="846219"/>
            <a:ext cx="3511296" cy="375386"/>
          </a:xfrm>
          <a:prstGeom prst="rect">
            <a:avLst/>
          </a:prstGeom>
          <a:solidFill>
            <a:srgbClr val="0B4A72"/>
          </a:solidFill>
        </p:spPr>
        <p:txBody>
          <a:bodyPr wrap="square" anchor="ctr">
            <a:noAutofit/>
          </a:bodyPr>
          <a:lstStyle/>
          <a:p>
            <a:pPr marL="285750">
              <a:tabLst>
                <a:tab pos="515938" algn="l"/>
              </a:tabLst>
            </a:pPr>
            <a:r>
              <a:rPr lang="en-US" sz="1500" b="1">
                <a:solidFill>
                  <a:schemeClr val="bg1"/>
                </a:solidFill>
                <a:latin typeface="+mn-lt"/>
                <a:cs typeface="Nirmala UI"/>
              </a:rPr>
              <a:t>Cannot Ask</a:t>
            </a:r>
          </a:p>
        </p:txBody>
      </p:sp>
      <p:pic>
        <p:nvPicPr>
          <p:cNvPr id="15" name="Graphic 14" descr="Comment Slash Silence with solid fill">
            <a:extLst>
              <a:ext uri="{FF2B5EF4-FFF2-40B4-BE49-F238E27FC236}">
                <a16:creationId xmlns:a16="http://schemas.microsoft.com/office/drawing/2014/main" id="{34BADD85-CEAF-45C5-8F6B-81225C3E3CD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532355" y="877236"/>
            <a:ext cx="320040" cy="320040"/>
          </a:xfrm>
          <a:prstGeom prst="rect">
            <a:avLst/>
          </a:prstGeom>
        </p:spPr>
      </p:pic>
      <p:sp>
        <p:nvSpPr>
          <p:cNvPr id="16" name="TextBox 15">
            <a:hlinkClick r:id="rId3"/>
            <a:extLst>
              <a:ext uri="{FF2B5EF4-FFF2-40B4-BE49-F238E27FC236}">
                <a16:creationId xmlns:a16="http://schemas.microsoft.com/office/drawing/2014/main" id="{6D014BFA-69C8-E00E-F8DA-2C7C43D3808A}"/>
              </a:ext>
            </a:extLst>
          </p:cNvPr>
          <p:cNvSpPr txBox="1"/>
          <p:nvPr/>
        </p:nvSpPr>
        <p:spPr>
          <a:xfrm>
            <a:off x="5022596" y="845699"/>
            <a:ext cx="3775842" cy="369556"/>
          </a:xfrm>
          <a:prstGeom prst="rect">
            <a:avLst/>
          </a:prstGeom>
          <a:solidFill>
            <a:srgbClr val="974778"/>
          </a:solidFill>
        </p:spPr>
        <p:txBody>
          <a:bodyPr wrap="square" anchor="ctr">
            <a:noAutofit/>
          </a:bodyPr>
          <a:lstStyle/>
          <a:p>
            <a:pPr marL="342900">
              <a:tabLst>
                <a:tab pos="342900" algn="l"/>
              </a:tabLst>
            </a:pPr>
            <a:r>
              <a:rPr lang="en-US" sz="1500" b="1">
                <a:solidFill>
                  <a:schemeClr val="bg1"/>
                </a:solidFill>
                <a:latin typeface="+mn-lt"/>
                <a:cs typeface="Nirmala UI"/>
              </a:rPr>
              <a:t>Can Ask</a:t>
            </a:r>
          </a:p>
        </p:txBody>
      </p:sp>
      <p:pic>
        <p:nvPicPr>
          <p:cNvPr id="17" name="Graphic 16" descr="Comment Like with solid fill">
            <a:extLst>
              <a:ext uri="{FF2B5EF4-FFF2-40B4-BE49-F238E27FC236}">
                <a16:creationId xmlns:a16="http://schemas.microsoft.com/office/drawing/2014/main" id="{3817F91E-3E23-E44C-E8F5-76C036ECC98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5035296" y="855845"/>
            <a:ext cx="365760" cy="365760"/>
          </a:xfrm>
          <a:prstGeom prst="rect">
            <a:avLst/>
          </a:prstGeom>
        </p:spPr>
      </p:pic>
      <p:graphicFrame>
        <p:nvGraphicFramePr>
          <p:cNvPr id="7" name="Content Placeholder 6">
            <a:extLst>
              <a:ext uri="{FF2B5EF4-FFF2-40B4-BE49-F238E27FC236}">
                <a16:creationId xmlns:a16="http://schemas.microsoft.com/office/drawing/2014/main" id="{ECFE6C99-E75A-39A2-627E-F0857608EAA9}"/>
              </a:ext>
            </a:extLst>
          </p:cNvPr>
          <p:cNvGraphicFramePr>
            <a:graphicFrameLocks noGrp="1"/>
          </p:cNvGraphicFramePr>
          <p:nvPr>
            <p:ph sz="quarter" idx="15"/>
            <p:extLst>
              <p:ext uri="{D42A27DB-BD31-4B8C-83A1-F6EECF244321}">
                <p14:modId xmlns:p14="http://schemas.microsoft.com/office/powerpoint/2010/main" val="3952538811"/>
              </p:ext>
            </p:extLst>
          </p:nvPr>
        </p:nvGraphicFramePr>
        <p:xfrm>
          <a:off x="480348" y="1215255"/>
          <a:ext cx="8318090" cy="2919440"/>
        </p:xfrm>
        <a:graphic>
          <a:graphicData uri="http://schemas.openxmlformats.org/drawingml/2006/table">
            <a:tbl>
              <a:tblPr firstRow="1" bandRow="1">
                <a:tableStyleId>{5C22544A-7EE6-4342-B048-85BDC9FD1C3A}</a:tableStyleId>
              </a:tblPr>
              <a:tblGrid>
                <a:gridCol w="1033562">
                  <a:extLst>
                    <a:ext uri="{9D8B030D-6E8A-4147-A177-3AD203B41FA5}">
                      <a16:colId xmlns:a16="http://schemas.microsoft.com/office/drawing/2014/main" val="2189448197"/>
                    </a:ext>
                  </a:extLst>
                </a:gridCol>
                <a:gridCol w="3506135">
                  <a:extLst>
                    <a:ext uri="{9D8B030D-6E8A-4147-A177-3AD203B41FA5}">
                      <a16:colId xmlns:a16="http://schemas.microsoft.com/office/drawing/2014/main" val="1054998297"/>
                    </a:ext>
                  </a:extLst>
                </a:gridCol>
                <a:gridCol w="3778393">
                  <a:extLst>
                    <a:ext uri="{9D8B030D-6E8A-4147-A177-3AD203B41FA5}">
                      <a16:colId xmlns:a16="http://schemas.microsoft.com/office/drawing/2014/main" val="2801186203"/>
                    </a:ext>
                  </a:extLst>
                </a:gridCol>
              </a:tblGrid>
              <a:tr h="980615">
                <a:tc>
                  <a:txBody>
                    <a:bodyPr/>
                    <a:lstStyle/>
                    <a:p>
                      <a:r>
                        <a:rPr lang="en-US" sz="1200" b="0">
                          <a:solidFill>
                            <a:srgbClr val="0073B6"/>
                          </a:solidFill>
                        </a:rPr>
                        <a:t>Education</a:t>
                      </a:r>
                    </a:p>
                  </a:txBody>
                  <a:tcPr>
                    <a:lnL w="12700" cap="flat" cmpd="sng" algn="ctr">
                      <a:solidFill>
                        <a:srgbClr val="0B4A72"/>
                      </a:solidFill>
                      <a:prstDash val="solid"/>
                      <a:round/>
                      <a:headEnd type="none" w="med" len="med"/>
                      <a:tailEnd type="none" w="med" len="med"/>
                    </a:lnL>
                    <a:lnR w="12700" cap="flat" cmpd="sng" algn="ctr">
                      <a:solidFill>
                        <a:srgbClr val="0B4A72"/>
                      </a:solidFill>
                      <a:prstDash val="solid"/>
                      <a:round/>
                      <a:headEnd type="none" w="med" len="med"/>
                      <a:tailEnd type="none" w="med" len="med"/>
                    </a:lnR>
                    <a:lnT w="12700" cap="flat" cmpd="sng" algn="ctr">
                      <a:solidFill>
                        <a:srgbClr val="0B4A72"/>
                      </a:solidFill>
                      <a:prstDash val="solid"/>
                      <a:round/>
                      <a:headEnd type="none" w="med" len="med"/>
                      <a:tailEnd type="none" w="med" len="med"/>
                    </a:lnT>
                    <a:lnB w="12700" cap="flat" cmpd="sng" algn="ctr">
                      <a:solidFill>
                        <a:srgbClr val="0B4A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3038" indent="-173038">
                        <a:buFont typeface="Arial" panose="020B0604020202020204" pitchFamily="34" charset="0"/>
                        <a:buChar char="•"/>
                      </a:pPr>
                      <a:r>
                        <a:rPr lang="en-US" sz="1200" b="0">
                          <a:solidFill>
                            <a:srgbClr val="0073B6"/>
                          </a:solidFill>
                        </a:rPr>
                        <a:t>When did you graduate from high school or college?</a:t>
                      </a:r>
                    </a:p>
                  </a:txBody>
                  <a:tcPr>
                    <a:lnL w="12700" cap="flat" cmpd="sng" algn="ctr">
                      <a:solidFill>
                        <a:srgbClr val="0B4A72"/>
                      </a:solidFill>
                      <a:prstDash val="solid"/>
                      <a:round/>
                      <a:headEnd type="none" w="med" len="med"/>
                      <a:tailEnd type="none" w="med" len="med"/>
                    </a:lnL>
                    <a:lnR w="12700" cap="flat" cmpd="sng" algn="ctr">
                      <a:solidFill>
                        <a:srgbClr val="0B4A72"/>
                      </a:solidFill>
                      <a:prstDash val="solid"/>
                      <a:round/>
                      <a:headEnd type="none" w="med" len="med"/>
                      <a:tailEnd type="none" w="med" len="med"/>
                    </a:lnR>
                    <a:lnT w="12700" cap="flat" cmpd="sng" algn="ctr">
                      <a:solidFill>
                        <a:srgbClr val="0B4A72"/>
                      </a:solidFill>
                      <a:prstDash val="solid"/>
                      <a:round/>
                      <a:headEnd type="none" w="med" len="med"/>
                      <a:tailEnd type="none" w="med" len="med"/>
                    </a:lnT>
                    <a:lnB w="12700" cap="flat" cmpd="sng" algn="ctr">
                      <a:solidFill>
                        <a:srgbClr val="0B4A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4625" indent="-173038">
                        <a:buFont typeface="Arial" panose="020B0604020202020204" pitchFamily="34" charset="0"/>
                        <a:buChar char="•"/>
                      </a:pPr>
                      <a:r>
                        <a:rPr lang="en-US" sz="1200" b="0">
                          <a:solidFill>
                            <a:srgbClr val="0073B6"/>
                          </a:solidFill>
                        </a:rPr>
                        <a:t>Do you have a high school diploma or equivalent?</a:t>
                      </a:r>
                    </a:p>
                    <a:p>
                      <a:pPr marL="174625" indent="-173038">
                        <a:buFont typeface="Arial" panose="020B0604020202020204" pitchFamily="34" charset="0"/>
                        <a:buChar char="•"/>
                      </a:pPr>
                      <a:r>
                        <a:rPr lang="en-US" sz="1200" b="0">
                          <a:solidFill>
                            <a:srgbClr val="0073B6"/>
                          </a:solidFill>
                        </a:rPr>
                        <a:t>Do you have a university or college degree?</a:t>
                      </a:r>
                    </a:p>
                    <a:p>
                      <a:pPr marL="174625" indent="-173038">
                        <a:buFont typeface="Arial" panose="020B0604020202020204" pitchFamily="34" charset="0"/>
                        <a:buChar char="•"/>
                      </a:pPr>
                      <a:r>
                        <a:rPr lang="en-US" sz="1200" b="0">
                          <a:solidFill>
                            <a:srgbClr val="0073B6"/>
                          </a:solidFill>
                        </a:rPr>
                        <a:t>What academic, professional and/or vocational schools did you attend?</a:t>
                      </a:r>
                    </a:p>
                    <a:p>
                      <a:pPr marL="174625" indent="-173038">
                        <a:buFont typeface="Arial" panose="020B0604020202020204" pitchFamily="34" charset="0"/>
                        <a:buChar char="•"/>
                      </a:pPr>
                      <a:r>
                        <a:rPr lang="en-US" sz="1200" b="0">
                          <a:solidFill>
                            <a:srgbClr val="0073B6"/>
                          </a:solidFill>
                        </a:rPr>
                        <a:t>Can you provide us with an official transcript?</a:t>
                      </a:r>
                    </a:p>
                  </a:txBody>
                  <a:tcPr>
                    <a:lnL w="12700" cap="flat" cmpd="sng" algn="ctr">
                      <a:solidFill>
                        <a:srgbClr val="0B4A72"/>
                      </a:solidFill>
                      <a:prstDash val="solid"/>
                      <a:round/>
                      <a:headEnd type="none" w="med" len="med"/>
                      <a:tailEnd type="none" w="med" len="med"/>
                    </a:lnL>
                    <a:lnR w="12700" cap="flat" cmpd="sng" algn="ctr">
                      <a:solidFill>
                        <a:srgbClr val="0B4A72"/>
                      </a:solidFill>
                      <a:prstDash val="solid"/>
                      <a:round/>
                      <a:headEnd type="none" w="med" len="med"/>
                      <a:tailEnd type="none" w="med" len="med"/>
                    </a:lnR>
                    <a:lnT w="12700" cap="flat" cmpd="sng" algn="ctr">
                      <a:solidFill>
                        <a:srgbClr val="0B4A72"/>
                      </a:solidFill>
                      <a:prstDash val="solid"/>
                      <a:round/>
                      <a:headEnd type="none" w="med" len="med"/>
                      <a:tailEnd type="none" w="med" len="med"/>
                    </a:lnT>
                    <a:lnB w="12700" cap="flat" cmpd="sng" algn="ctr">
                      <a:solidFill>
                        <a:srgbClr val="0B4A7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2770185"/>
                  </a:ext>
                </a:extLst>
              </a:tr>
              <a:tr h="688386">
                <a:tc>
                  <a:txBody>
                    <a:bodyPr/>
                    <a:lstStyle/>
                    <a:p>
                      <a:r>
                        <a:rPr lang="en-US" sz="1200" b="0">
                          <a:solidFill>
                            <a:srgbClr val="0073B6"/>
                          </a:solidFill>
                        </a:rPr>
                        <a:t>Gender</a:t>
                      </a:r>
                    </a:p>
                  </a:txBody>
                  <a:tcPr>
                    <a:lnL w="12700" cap="flat" cmpd="sng" algn="ctr">
                      <a:solidFill>
                        <a:srgbClr val="0B4A72"/>
                      </a:solidFill>
                      <a:prstDash val="solid"/>
                      <a:round/>
                      <a:headEnd type="none" w="med" len="med"/>
                      <a:tailEnd type="none" w="med" len="med"/>
                    </a:lnL>
                    <a:lnR w="12700" cap="flat" cmpd="sng" algn="ctr">
                      <a:solidFill>
                        <a:srgbClr val="0B4A72"/>
                      </a:solidFill>
                      <a:prstDash val="solid"/>
                      <a:round/>
                      <a:headEnd type="none" w="med" len="med"/>
                      <a:tailEnd type="none" w="med" len="med"/>
                    </a:lnR>
                    <a:lnT w="12700" cap="flat" cmpd="sng" algn="ctr">
                      <a:solidFill>
                        <a:srgbClr val="0B4A72"/>
                      </a:solidFill>
                      <a:prstDash val="solid"/>
                      <a:round/>
                      <a:headEnd type="none" w="med" len="med"/>
                      <a:tailEnd type="none" w="med" len="med"/>
                    </a:lnT>
                    <a:lnB w="12700" cap="flat" cmpd="sng" algn="ctr">
                      <a:solidFill>
                        <a:srgbClr val="0B4A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4625" indent="-173038">
                        <a:buFont typeface="Arial" panose="020B0604020202020204" pitchFamily="34" charset="0"/>
                        <a:buChar char="•"/>
                      </a:pPr>
                      <a:r>
                        <a:rPr lang="en-US" sz="1200" b="0">
                          <a:solidFill>
                            <a:srgbClr val="0073B6"/>
                          </a:solidFill>
                        </a:rPr>
                        <a:t>Do you wish to be addressed as Mr.? Mrs.? Miss? or Ms.?</a:t>
                      </a:r>
                    </a:p>
                    <a:p>
                      <a:pPr marL="174625" indent="-173038">
                        <a:buFont typeface="Arial" panose="020B0604020202020204" pitchFamily="34" charset="0"/>
                        <a:buChar char="•"/>
                      </a:pPr>
                      <a:r>
                        <a:rPr lang="en-US" sz="1200" b="0">
                          <a:solidFill>
                            <a:srgbClr val="0073B6"/>
                          </a:solidFill>
                        </a:rPr>
                        <a:t>What is your maiden/birth name?</a:t>
                      </a:r>
                    </a:p>
                  </a:txBody>
                  <a:tcPr>
                    <a:lnL w="12700" cap="flat" cmpd="sng" algn="ctr">
                      <a:solidFill>
                        <a:srgbClr val="0B4A72"/>
                      </a:solidFill>
                      <a:prstDash val="solid"/>
                      <a:round/>
                      <a:headEnd type="none" w="med" len="med"/>
                      <a:tailEnd type="none" w="med" len="med"/>
                    </a:lnL>
                    <a:lnR w="12700" cap="flat" cmpd="sng" algn="ctr">
                      <a:solidFill>
                        <a:srgbClr val="0B4A72"/>
                      </a:solidFill>
                      <a:prstDash val="solid"/>
                      <a:round/>
                      <a:headEnd type="none" w="med" len="med"/>
                      <a:tailEnd type="none" w="med" len="med"/>
                    </a:lnR>
                    <a:lnT w="12700" cap="flat" cmpd="sng" algn="ctr">
                      <a:solidFill>
                        <a:srgbClr val="0B4A72"/>
                      </a:solidFill>
                      <a:prstDash val="solid"/>
                      <a:round/>
                      <a:headEnd type="none" w="med" len="med"/>
                      <a:tailEnd type="none" w="med" len="med"/>
                    </a:lnT>
                    <a:lnB w="12700" cap="flat" cmpd="sng" algn="ctr">
                      <a:solidFill>
                        <a:srgbClr val="0B4A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4625" indent="-173038">
                        <a:buFont typeface="Arial" panose="020B0604020202020204" pitchFamily="34" charset="0"/>
                        <a:buChar char="•"/>
                      </a:pPr>
                      <a:r>
                        <a:rPr lang="en-US" sz="1200" b="0">
                          <a:solidFill>
                            <a:srgbClr val="0073B6"/>
                          </a:solidFill>
                        </a:rPr>
                        <a:t>Generally, no questions may be asked about gender unless gender is a bona fide occupation qualification (e.g., locker room attendant).</a:t>
                      </a:r>
                    </a:p>
                  </a:txBody>
                  <a:tcPr>
                    <a:lnL w="12700" cap="flat" cmpd="sng" algn="ctr">
                      <a:solidFill>
                        <a:srgbClr val="0B4A72"/>
                      </a:solidFill>
                      <a:prstDash val="solid"/>
                      <a:round/>
                      <a:headEnd type="none" w="med" len="med"/>
                      <a:tailEnd type="none" w="med" len="med"/>
                    </a:lnL>
                    <a:lnR w="12700" cap="flat" cmpd="sng" algn="ctr">
                      <a:solidFill>
                        <a:srgbClr val="0B4A72"/>
                      </a:solidFill>
                      <a:prstDash val="solid"/>
                      <a:round/>
                      <a:headEnd type="none" w="med" len="med"/>
                      <a:tailEnd type="none" w="med" len="med"/>
                    </a:lnR>
                    <a:lnT w="12700" cap="flat" cmpd="sng" algn="ctr">
                      <a:solidFill>
                        <a:srgbClr val="0B4A72"/>
                      </a:solidFill>
                      <a:prstDash val="solid"/>
                      <a:round/>
                      <a:headEnd type="none" w="med" len="med"/>
                      <a:tailEnd type="none" w="med" len="med"/>
                    </a:lnT>
                    <a:lnB w="12700" cap="flat" cmpd="sng" algn="ctr">
                      <a:solidFill>
                        <a:srgbClr val="0B4A7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2181332"/>
                  </a:ext>
                </a:extLst>
              </a:tr>
              <a:tr h="676574">
                <a:tc>
                  <a:txBody>
                    <a:bodyPr/>
                    <a:lstStyle/>
                    <a:p>
                      <a:r>
                        <a:rPr lang="en-US" sz="1200" b="0">
                          <a:solidFill>
                            <a:srgbClr val="0073B6"/>
                          </a:solidFill>
                        </a:rPr>
                        <a:t>Language</a:t>
                      </a:r>
                    </a:p>
                  </a:txBody>
                  <a:tcPr>
                    <a:lnL w="12700" cap="flat" cmpd="sng" algn="ctr">
                      <a:solidFill>
                        <a:srgbClr val="0B4A72"/>
                      </a:solidFill>
                      <a:prstDash val="solid"/>
                      <a:round/>
                      <a:headEnd type="none" w="med" len="med"/>
                      <a:tailEnd type="none" w="med" len="med"/>
                    </a:lnL>
                    <a:lnR w="12700" cap="flat" cmpd="sng" algn="ctr">
                      <a:solidFill>
                        <a:srgbClr val="0B4A72"/>
                      </a:solidFill>
                      <a:prstDash val="solid"/>
                      <a:round/>
                      <a:headEnd type="none" w="med" len="med"/>
                      <a:tailEnd type="none" w="med" len="med"/>
                    </a:lnR>
                    <a:lnT w="12700" cap="flat" cmpd="sng" algn="ctr">
                      <a:solidFill>
                        <a:srgbClr val="0B4A72"/>
                      </a:solidFill>
                      <a:prstDash val="solid"/>
                      <a:round/>
                      <a:headEnd type="none" w="med" len="med"/>
                      <a:tailEnd type="none" w="med" len="med"/>
                    </a:lnT>
                    <a:lnB w="12700" cap="flat" cmpd="sng" algn="ctr">
                      <a:solidFill>
                        <a:srgbClr val="0B4A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4625" indent="-173038">
                        <a:buFont typeface="Arial" panose="020B0604020202020204" pitchFamily="34" charset="0"/>
                        <a:buChar char="•"/>
                      </a:pPr>
                      <a:r>
                        <a:rPr lang="en-US" sz="1200" b="0">
                          <a:solidFill>
                            <a:srgbClr val="0073B6"/>
                          </a:solidFill>
                        </a:rPr>
                        <a:t>What is your native language?</a:t>
                      </a:r>
                    </a:p>
                    <a:p>
                      <a:pPr marL="174625" indent="-173038">
                        <a:buFont typeface="Arial" panose="020B0604020202020204" pitchFamily="34" charset="0"/>
                        <a:buChar char="•"/>
                      </a:pPr>
                      <a:r>
                        <a:rPr lang="en-US" sz="1200" b="0">
                          <a:solidFill>
                            <a:srgbClr val="0073B6"/>
                          </a:solidFill>
                        </a:rPr>
                        <a:t>Inquiry into how candidate acquired ability to read, write or speak a foreign language.</a:t>
                      </a:r>
                    </a:p>
                  </a:txBody>
                  <a:tcPr>
                    <a:lnL w="12700" cap="flat" cmpd="sng" algn="ctr">
                      <a:solidFill>
                        <a:srgbClr val="0B4A72"/>
                      </a:solidFill>
                      <a:prstDash val="solid"/>
                      <a:round/>
                      <a:headEnd type="none" w="med" len="med"/>
                      <a:tailEnd type="none" w="med" len="med"/>
                    </a:lnL>
                    <a:lnR w="12700" cap="flat" cmpd="sng" algn="ctr">
                      <a:solidFill>
                        <a:srgbClr val="0B4A72"/>
                      </a:solidFill>
                      <a:prstDash val="solid"/>
                      <a:round/>
                      <a:headEnd type="none" w="med" len="med"/>
                      <a:tailEnd type="none" w="med" len="med"/>
                    </a:lnR>
                    <a:lnT w="12700" cap="flat" cmpd="sng" algn="ctr">
                      <a:solidFill>
                        <a:srgbClr val="0B4A72"/>
                      </a:solidFill>
                      <a:prstDash val="solid"/>
                      <a:round/>
                      <a:headEnd type="none" w="med" len="med"/>
                      <a:tailEnd type="none" w="med" len="med"/>
                    </a:lnT>
                    <a:lnB w="12700" cap="flat" cmpd="sng" algn="ctr">
                      <a:solidFill>
                        <a:srgbClr val="0B4A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4625" indent="-173038">
                        <a:buFont typeface="Arial" panose="020B0604020202020204" pitchFamily="34" charset="0"/>
                        <a:buChar char="•"/>
                      </a:pPr>
                      <a:r>
                        <a:rPr lang="en-US" sz="1200" b="0">
                          <a:solidFill>
                            <a:srgbClr val="0073B6"/>
                          </a:solidFill>
                        </a:rPr>
                        <a:t>What languages do you speak and write fluently (if the job requires additional languages)?</a:t>
                      </a:r>
                    </a:p>
                  </a:txBody>
                  <a:tcPr>
                    <a:lnL w="12700" cap="flat" cmpd="sng" algn="ctr">
                      <a:solidFill>
                        <a:srgbClr val="0B4A72"/>
                      </a:solidFill>
                      <a:prstDash val="solid"/>
                      <a:round/>
                      <a:headEnd type="none" w="med" len="med"/>
                      <a:tailEnd type="none" w="med" len="med"/>
                    </a:lnL>
                    <a:lnR w="12700" cap="flat" cmpd="sng" algn="ctr">
                      <a:solidFill>
                        <a:srgbClr val="0B4A72"/>
                      </a:solidFill>
                      <a:prstDash val="solid"/>
                      <a:round/>
                      <a:headEnd type="none" w="med" len="med"/>
                      <a:tailEnd type="none" w="med" len="med"/>
                    </a:lnR>
                    <a:lnT w="12700" cap="flat" cmpd="sng" algn="ctr">
                      <a:solidFill>
                        <a:srgbClr val="0B4A72"/>
                      </a:solidFill>
                      <a:prstDash val="solid"/>
                      <a:round/>
                      <a:headEnd type="none" w="med" len="med"/>
                      <a:tailEnd type="none" w="med" len="med"/>
                    </a:lnT>
                    <a:lnB w="12700" cap="flat" cmpd="sng" algn="ctr">
                      <a:solidFill>
                        <a:srgbClr val="0B4A7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9363763"/>
                  </a:ext>
                </a:extLst>
              </a:tr>
              <a:tr h="548640">
                <a:tc>
                  <a:txBody>
                    <a:bodyPr/>
                    <a:lstStyle/>
                    <a:p>
                      <a:r>
                        <a:rPr lang="en-US" sz="1200" b="0">
                          <a:solidFill>
                            <a:srgbClr val="0073B6"/>
                          </a:solidFill>
                        </a:rPr>
                        <a:t>Military Record</a:t>
                      </a:r>
                    </a:p>
                  </a:txBody>
                  <a:tcPr>
                    <a:lnL w="12700" cap="flat" cmpd="sng" algn="ctr">
                      <a:solidFill>
                        <a:srgbClr val="0B4A72"/>
                      </a:solidFill>
                      <a:prstDash val="solid"/>
                      <a:round/>
                      <a:headEnd type="none" w="med" len="med"/>
                      <a:tailEnd type="none" w="med" len="med"/>
                    </a:lnL>
                    <a:lnR w="12700" cap="flat" cmpd="sng" algn="ctr">
                      <a:solidFill>
                        <a:srgbClr val="0B4A72"/>
                      </a:solidFill>
                      <a:prstDash val="solid"/>
                      <a:round/>
                      <a:headEnd type="none" w="med" len="med"/>
                      <a:tailEnd type="none" w="med" len="med"/>
                    </a:lnR>
                    <a:lnT w="12700" cap="flat" cmpd="sng" algn="ctr">
                      <a:solidFill>
                        <a:srgbClr val="0B4A72"/>
                      </a:solidFill>
                      <a:prstDash val="solid"/>
                      <a:round/>
                      <a:headEnd type="none" w="med" len="med"/>
                      <a:tailEnd type="none" w="med" len="med"/>
                    </a:lnT>
                    <a:lnB w="12700" cap="flat" cmpd="sng" algn="ctr">
                      <a:solidFill>
                        <a:srgbClr val="0B4A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4625" indent="-174625">
                        <a:buFont typeface="Arial" panose="020B0604020202020204" pitchFamily="34" charset="0"/>
                        <a:buChar char="•"/>
                      </a:pPr>
                      <a:r>
                        <a:rPr lang="en-US" sz="1200" b="0">
                          <a:solidFill>
                            <a:srgbClr val="0073B6"/>
                          </a:solidFill>
                        </a:rPr>
                        <a:t>What type of discharge did you receive?</a:t>
                      </a:r>
                    </a:p>
                  </a:txBody>
                  <a:tcPr>
                    <a:lnL w="12700" cap="flat" cmpd="sng" algn="ctr">
                      <a:solidFill>
                        <a:srgbClr val="0B4A72"/>
                      </a:solidFill>
                      <a:prstDash val="solid"/>
                      <a:round/>
                      <a:headEnd type="none" w="med" len="med"/>
                      <a:tailEnd type="none" w="med" len="med"/>
                    </a:lnL>
                    <a:lnR w="12700" cap="flat" cmpd="sng" algn="ctr">
                      <a:solidFill>
                        <a:srgbClr val="0B4A72"/>
                      </a:solidFill>
                      <a:prstDash val="solid"/>
                      <a:round/>
                      <a:headEnd type="none" w="med" len="med"/>
                      <a:tailEnd type="none" w="med" len="med"/>
                    </a:lnR>
                    <a:lnT w="12700" cap="flat" cmpd="sng" algn="ctr">
                      <a:solidFill>
                        <a:srgbClr val="0B4A72"/>
                      </a:solidFill>
                      <a:prstDash val="solid"/>
                      <a:round/>
                      <a:headEnd type="none" w="med" len="med"/>
                      <a:tailEnd type="none" w="med" len="med"/>
                    </a:lnT>
                    <a:lnB w="12700" cap="flat" cmpd="sng" algn="ctr">
                      <a:solidFill>
                        <a:srgbClr val="0B4A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3038" indent="-173038">
                        <a:buFont typeface="Arial" panose="020B0604020202020204" pitchFamily="34" charset="0"/>
                        <a:buChar char="•"/>
                      </a:pPr>
                      <a:r>
                        <a:rPr lang="en-US" sz="1200" b="0">
                          <a:solidFill>
                            <a:srgbClr val="0073B6"/>
                          </a:solidFill>
                        </a:rPr>
                        <a:t>What type of education, training and work experience did you receive while in the military?</a:t>
                      </a:r>
                    </a:p>
                  </a:txBody>
                  <a:tcPr>
                    <a:lnL w="12700" cap="flat" cmpd="sng" algn="ctr">
                      <a:solidFill>
                        <a:srgbClr val="0B4A72"/>
                      </a:solidFill>
                      <a:prstDash val="solid"/>
                      <a:round/>
                      <a:headEnd type="none" w="med" len="med"/>
                      <a:tailEnd type="none" w="med" len="med"/>
                    </a:lnL>
                    <a:lnR w="12700" cap="flat" cmpd="sng" algn="ctr">
                      <a:solidFill>
                        <a:srgbClr val="0B4A72"/>
                      </a:solidFill>
                      <a:prstDash val="solid"/>
                      <a:round/>
                      <a:headEnd type="none" w="med" len="med"/>
                      <a:tailEnd type="none" w="med" len="med"/>
                    </a:lnR>
                    <a:lnT w="12700" cap="flat" cmpd="sng" algn="ctr">
                      <a:solidFill>
                        <a:srgbClr val="0B4A72"/>
                      </a:solidFill>
                      <a:prstDash val="solid"/>
                      <a:round/>
                      <a:headEnd type="none" w="med" len="med"/>
                      <a:tailEnd type="none" w="med" len="med"/>
                    </a:lnT>
                    <a:lnB w="12700" cap="flat" cmpd="sng" algn="ctr">
                      <a:solidFill>
                        <a:srgbClr val="0B4A7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7645675"/>
                  </a:ext>
                </a:extLst>
              </a:tr>
            </a:tbl>
          </a:graphicData>
        </a:graphic>
      </p:graphicFrame>
      <p:sp>
        <p:nvSpPr>
          <p:cNvPr id="2" name="Title 1">
            <a:extLst>
              <a:ext uri="{FF2B5EF4-FFF2-40B4-BE49-F238E27FC236}">
                <a16:creationId xmlns:a16="http://schemas.microsoft.com/office/drawing/2014/main" id="{0ECD0761-8791-1DA9-7C72-7161E11F9498}"/>
              </a:ext>
            </a:extLst>
          </p:cNvPr>
          <p:cNvSpPr>
            <a:spLocks noGrp="1"/>
          </p:cNvSpPr>
          <p:nvPr>
            <p:ph type="title" idx="4294967295"/>
          </p:nvPr>
        </p:nvSpPr>
        <p:spPr>
          <a:xfrm>
            <a:off x="0" y="-993775"/>
            <a:ext cx="9144000" cy="993775"/>
          </a:xfrm>
        </p:spPr>
        <p:txBody>
          <a:bodyPr vert="horz" lIns="91440" tIns="45720" rIns="91440" bIns="45720" rtlCol="0" anchor="b">
            <a:normAutofit fontScale="90000"/>
          </a:bodyPr>
          <a:lstStyle/>
          <a:p>
            <a:r>
              <a:rPr lang="en-US">
                <a:solidFill>
                  <a:schemeClr val="bg1">
                    <a:lumMod val="95000"/>
                  </a:schemeClr>
                </a:solidFill>
              </a:rPr>
              <a:t>Legally permissible interview questions</a:t>
            </a:r>
            <a:endParaRPr lang="en-US"/>
          </a:p>
        </p:txBody>
      </p:sp>
    </p:spTree>
    <p:extLst>
      <p:ext uri="{BB962C8B-B14F-4D97-AF65-F5344CB8AC3E}">
        <p14:creationId xmlns:p14="http://schemas.microsoft.com/office/powerpoint/2010/main" val="3067497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6AE0E-513C-F1DF-1FF6-D26669B37F7B}"/>
            </a:ext>
          </a:extLst>
        </p:cNvPr>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DC24A4F-182D-E2AD-0177-F91A2673702F}"/>
              </a:ext>
            </a:extLst>
          </p:cNvPr>
          <p:cNvSpPr>
            <a:spLocks noGrp="1"/>
          </p:cNvSpPr>
          <p:nvPr>
            <p:ph type="sldNum" sz="quarter" idx="12"/>
          </p:nvPr>
        </p:nvSpPr>
        <p:spPr>
          <a:xfrm>
            <a:off x="161771" y="4858705"/>
            <a:ext cx="474865" cy="274637"/>
          </a:xfrm>
        </p:spPr>
        <p:txBody>
          <a:bodyPr/>
          <a:lstStyle/>
          <a:p>
            <a:fld id="{10DAB2CC-E082-4A90-B521-35AE5120E197}" type="slidenum">
              <a:rPr lang="en-US" smtClean="0"/>
              <a:pPr/>
              <a:t>14</a:t>
            </a:fld>
            <a:endParaRPr lang="en-US"/>
          </a:p>
        </p:txBody>
      </p:sp>
      <p:sp>
        <p:nvSpPr>
          <p:cNvPr id="8" name="TextBox 7">
            <a:hlinkClick r:id="rId3"/>
            <a:extLst>
              <a:ext uri="{FF2B5EF4-FFF2-40B4-BE49-F238E27FC236}">
                <a16:creationId xmlns:a16="http://schemas.microsoft.com/office/drawing/2014/main" id="{E0DA73C4-9F2C-CBFD-2A7E-0F2B796E9E96}"/>
              </a:ext>
            </a:extLst>
          </p:cNvPr>
          <p:cNvSpPr txBox="1"/>
          <p:nvPr/>
        </p:nvSpPr>
        <p:spPr>
          <a:xfrm>
            <a:off x="467648" y="702394"/>
            <a:ext cx="1168612" cy="375386"/>
          </a:xfrm>
          <a:prstGeom prst="rect">
            <a:avLst/>
          </a:prstGeom>
          <a:solidFill>
            <a:srgbClr val="0073B6"/>
          </a:solidFill>
        </p:spPr>
        <p:txBody>
          <a:bodyPr wrap="square" anchor="ctr">
            <a:noAutofit/>
          </a:bodyPr>
          <a:lstStyle/>
          <a:p>
            <a:pPr marL="342900"/>
            <a:r>
              <a:rPr lang="en-US" sz="1500" b="1">
                <a:solidFill>
                  <a:schemeClr val="bg1"/>
                </a:solidFill>
                <a:latin typeface="+mn-lt"/>
                <a:cs typeface="Nirmala UI"/>
              </a:rPr>
              <a:t>Topic</a:t>
            </a:r>
          </a:p>
        </p:txBody>
      </p:sp>
      <p:pic>
        <p:nvPicPr>
          <p:cNvPr id="12" name="Graphic 11" descr="Chat with solid fill">
            <a:extLst>
              <a:ext uri="{FF2B5EF4-FFF2-40B4-BE49-F238E27FC236}">
                <a16:creationId xmlns:a16="http://schemas.microsoft.com/office/drawing/2014/main" id="{FB7F2E4F-45AC-0C67-AB20-32F19002A37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8703" y="707262"/>
            <a:ext cx="365760" cy="365760"/>
          </a:xfrm>
          <a:prstGeom prst="rect">
            <a:avLst/>
          </a:prstGeom>
        </p:spPr>
      </p:pic>
      <p:sp>
        <p:nvSpPr>
          <p:cNvPr id="14" name="TextBox 13">
            <a:hlinkClick r:id="rId3"/>
            <a:extLst>
              <a:ext uri="{FF2B5EF4-FFF2-40B4-BE49-F238E27FC236}">
                <a16:creationId xmlns:a16="http://schemas.microsoft.com/office/drawing/2014/main" id="{6966D478-2FD4-1AAB-A36B-9E920834E977}"/>
              </a:ext>
            </a:extLst>
          </p:cNvPr>
          <p:cNvSpPr txBox="1"/>
          <p:nvPr/>
        </p:nvSpPr>
        <p:spPr>
          <a:xfrm>
            <a:off x="1637914" y="702915"/>
            <a:ext cx="3384682" cy="375386"/>
          </a:xfrm>
          <a:prstGeom prst="rect">
            <a:avLst/>
          </a:prstGeom>
          <a:solidFill>
            <a:srgbClr val="0B4A72"/>
          </a:solidFill>
        </p:spPr>
        <p:txBody>
          <a:bodyPr wrap="square" anchor="ctr">
            <a:noAutofit/>
          </a:bodyPr>
          <a:lstStyle/>
          <a:p>
            <a:pPr marL="285750">
              <a:tabLst>
                <a:tab pos="515938" algn="l"/>
              </a:tabLst>
            </a:pPr>
            <a:r>
              <a:rPr lang="en-US" sz="1500" b="1">
                <a:solidFill>
                  <a:schemeClr val="bg1"/>
                </a:solidFill>
                <a:latin typeface="+mn-lt"/>
                <a:cs typeface="Nirmala UI"/>
              </a:rPr>
              <a:t>Cannot Ask</a:t>
            </a:r>
          </a:p>
        </p:txBody>
      </p:sp>
      <p:pic>
        <p:nvPicPr>
          <p:cNvPr id="15" name="Graphic 14" descr="Comment Slash Silence with solid fill">
            <a:extLst>
              <a:ext uri="{FF2B5EF4-FFF2-40B4-BE49-F238E27FC236}">
                <a16:creationId xmlns:a16="http://schemas.microsoft.com/office/drawing/2014/main" id="{34BADD85-CEAF-45C5-8F6B-81225C3E3CD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643187" y="733932"/>
            <a:ext cx="320040" cy="320040"/>
          </a:xfrm>
          <a:prstGeom prst="rect">
            <a:avLst/>
          </a:prstGeom>
        </p:spPr>
      </p:pic>
      <p:sp>
        <p:nvSpPr>
          <p:cNvPr id="16" name="TextBox 15">
            <a:hlinkClick r:id="rId3"/>
            <a:extLst>
              <a:ext uri="{FF2B5EF4-FFF2-40B4-BE49-F238E27FC236}">
                <a16:creationId xmlns:a16="http://schemas.microsoft.com/office/drawing/2014/main" id="{6D014BFA-69C8-E00E-F8DA-2C7C43D3808A}"/>
              </a:ext>
            </a:extLst>
          </p:cNvPr>
          <p:cNvSpPr txBox="1"/>
          <p:nvPr/>
        </p:nvSpPr>
        <p:spPr>
          <a:xfrm>
            <a:off x="5022596" y="702395"/>
            <a:ext cx="3775842" cy="369556"/>
          </a:xfrm>
          <a:prstGeom prst="rect">
            <a:avLst/>
          </a:prstGeom>
          <a:solidFill>
            <a:srgbClr val="974778"/>
          </a:solidFill>
          <a:ln>
            <a:noFill/>
          </a:ln>
        </p:spPr>
        <p:txBody>
          <a:bodyPr wrap="square" anchor="ctr">
            <a:noAutofit/>
          </a:bodyPr>
          <a:lstStyle/>
          <a:p>
            <a:pPr marL="342900">
              <a:tabLst>
                <a:tab pos="342900" algn="l"/>
              </a:tabLst>
            </a:pPr>
            <a:r>
              <a:rPr lang="en-US" sz="1500" b="1">
                <a:solidFill>
                  <a:schemeClr val="bg1"/>
                </a:solidFill>
                <a:latin typeface="+mn-lt"/>
                <a:cs typeface="Nirmala UI"/>
              </a:rPr>
              <a:t>Can Ask</a:t>
            </a:r>
          </a:p>
        </p:txBody>
      </p:sp>
      <p:pic>
        <p:nvPicPr>
          <p:cNvPr id="17" name="Graphic 16" descr="Comment Like with solid fill">
            <a:extLst>
              <a:ext uri="{FF2B5EF4-FFF2-40B4-BE49-F238E27FC236}">
                <a16:creationId xmlns:a16="http://schemas.microsoft.com/office/drawing/2014/main" id="{3817F91E-3E23-E44C-E8F5-76C036ECC98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5035296" y="712541"/>
            <a:ext cx="365760" cy="365760"/>
          </a:xfrm>
          <a:prstGeom prst="rect">
            <a:avLst/>
          </a:prstGeom>
        </p:spPr>
      </p:pic>
      <p:graphicFrame>
        <p:nvGraphicFramePr>
          <p:cNvPr id="7" name="Content Placeholder 6">
            <a:extLst>
              <a:ext uri="{FF2B5EF4-FFF2-40B4-BE49-F238E27FC236}">
                <a16:creationId xmlns:a16="http://schemas.microsoft.com/office/drawing/2014/main" id="{ECFE6C99-E75A-39A2-627E-F0857608EAA9}"/>
              </a:ext>
            </a:extLst>
          </p:cNvPr>
          <p:cNvGraphicFramePr>
            <a:graphicFrameLocks noGrp="1"/>
          </p:cNvGraphicFramePr>
          <p:nvPr>
            <p:ph sz="quarter" idx="15"/>
            <p:extLst>
              <p:ext uri="{D42A27DB-BD31-4B8C-83A1-F6EECF244321}">
                <p14:modId xmlns:p14="http://schemas.microsoft.com/office/powerpoint/2010/main" val="2787681157"/>
              </p:ext>
            </p:extLst>
          </p:nvPr>
        </p:nvGraphicFramePr>
        <p:xfrm>
          <a:off x="480348" y="1071951"/>
          <a:ext cx="8318090" cy="3345830"/>
        </p:xfrm>
        <a:graphic>
          <a:graphicData uri="http://schemas.openxmlformats.org/drawingml/2006/table">
            <a:tbl>
              <a:tblPr firstRow="1" bandRow="1">
                <a:tableStyleId>{5C22544A-7EE6-4342-B048-85BDC9FD1C3A}</a:tableStyleId>
              </a:tblPr>
              <a:tblGrid>
                <a:gridCol w="1154488">
                  <a:extLst>
                    <a:ext uri="{9D8B030D-6E8A-4147-A177-3AD203B41FA5}">
                      <a16:colId xmlns:a16="http://schemas.microsoft.com/office/drawing/2014/main" val="2189448197"/>
                    </a:ext>
                  </a:extLst>
                </a:gridCol>
                <a:gridCol w="3385209">
                  <a:extLst>
                    <a:ext uri="{9D8B030D-6E8A-4147-A177-3AD203B41FA5}">
                      <a16:colId xmlns:a16="http://schemas.microsoft.com/office/drawing/2014/main" val="1054998297"/>
                    </a:ext>
                  </a:extLst>
                </a:gridCol>
                <a:gridCol w="3778393">
                  <a:extLst>
                    <a:ext uri="{9D8B030D-6E8A-4147-A177-3AD203B41FA5}">
                      <a16:colId xmlns:a16="http://schemas.microsoft.com/office/drawing/2014/main" val="2801186203"/>
                    </a:ext>
                  </a:extLst>
                </a:gridCol>
              </a:tblGrid>
              <a:tr h="647668">
                <a:tc>
                  <a:txBody>
                    <a:bodyPr/>
                    <a:lstStyle/>
                    <a:p>
                      <a:r>
                        <a:rPr lang="en-US" sz="1200" b="0">
                          <a:solidFill>
                            <a:srgbClr val="0073B6"/>
                          </a:solidFill>
                        </a:rPr>
                        <a:t>Organizations</a:t>
                      </a:r>
                    </a:p>
                  </a:txBody>
                  <a:tcPr>
                    <a:lnL w="12700" cap="flat" cmpd="sng" algn="ctr">
                      <a:solidFill>
                        <a:srgbClr val="0B4A72"/>
                      </a:solidFill>
                      <a:prstDash val="solid"/>
                      <a:round/>
                      <a:headEnd type="none" w="med" len="med"/>
                      <a:tailEnd type="none" w="med" len="med"/>
                    </a:lnL>
                    <a:lnR w="12700" cap="flat" cmpd="sng" algn="ctr">
                      <a:solidFill>
                        <a:srgbClr val="0B4A72"/>
                      </a:solidFill>
                      <a:prstDash val="solid"/>
                      <a:round/>
                      <a:headEnd type="none" w="med" len="med"/>
                      <a:tailEnd type="none" w="med" len="med"/>
                    </a:lnR>
                    <a:lnT w="12700" cap="flat" cmpd="sng" algn="ctr">
                      <a:solidFill>
                        <a:srgbClr val="0B4A72"/>
                      </a:solidFill>
                      <a:prstDash val="solid"/>
                      <a:round/>
                      <a:headEnd type="none" w="med" len="med"/>
                      <a:tailEnd type="none" w="med" len="med"/>
                    </a:lnT>
                    <a:lnB w="12700" cap="flat" cmpd="sng" algn="ctr">
                      <a:solidFill>
                        <a:srgbClr val="0B4A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3038" indent="-173038">
                        <a:buFont typeface="Arial" panose="020B0604020202020204" pitchFamily="34" charset="0"/>
                        <a:buChar char="•"/>
                      </a:pPr>
                      <a:r>
                        <a:rPr lang="en-US" sz="1200" b="0">
                          <a:solidFill>
                            <a:srgbClr val="0073B6"/>
                          </a:solidFill>
                        </a:rPr>
                        <a:t>List all clubs, societies and lodges to which you belong.</a:t>
                      </a:r>
                    </a:p>
                  </a:txBody>
                  <a:tcPr>
                    <a:lnL w="12700" cap="flat" cmpd="sng" algn="ctr">
                      <a:solidFill>
                        <a:srgbClr val="0B4A72"/>
                      </a:solidFill>
                      <a:prstDash val="solid"/>
                      <a:round/>
                      <a:headEnd type="none" w="med" len="med"/>
                      <a:tailEnd type="none" w="med" len="med"/>
                    </a:lnL>
                    <a:lnR w="12700" cap="flat" cmpd="sng" algn="ctr">
                      <a:solidFill>
                        <a:srgbClr val="0B4A72"/>
                      </a:solidFill>
                      <a:prstDash val="solid"/>
                      <a:round/>
                      <a:headEnd type="none" w="med" len="med"/>
                      <a:tailEnd type="none" w="med" len="med"/>
                    </a:lnR>
                    <a:lnT w="12700" cap="flat" cmpd="sng" algn="ctr">
                      <a:solidFill>
                        <a:srgbClr val="0B4A72"/>
                      </a:solidFill>
                      <a:prstDash val="solid"/>
                      <a:round/>
                      <a:headEnd type="none" w="med" len="med"/>
                      <a:tailEnd type="none" w="med" len="med"/>
                    </a:lnT>
                    <a:lnB w="12700" cap="flat" cmpd="sng" algn="ctr">
                      <a:solidFill>
                        <a:srgbClr val="0B4A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4625" indent="-173038">
                        <a:buFont typeface="Arial" panose="020B0604020202020204" pitchFamily="34" charset="0"/>
                        <a:buChar char="•"/>
                      </a:pPr>
                      <a:r>
                        <a:rPr lang="en-US" sz="1200" b="0">
                          <a:solidFill>
                            <a:srgbClr val="0073B6"/>
                          </a:solidFill>
                        </a:rPr>
                        <a:t>Inquiry into candidate’s membership in organizations that the candidate considers relevant to his or her ability to perform the job.</a:t>
                      </a:r>
                    </a:p>
                  </a:txBody>
                  <a:tcPr>
                    <a:lnL w="12700" cap="flat" cmpd="sng" algn="ctr">
                      <a:solidFill>
                        <a:srgbClr val="0B4A72"/>
                      </a:solidFill>
                      <a:prstDash val="solid"/>
                      <a:round/>
                      <a:headEnd type="none" w="med" len="med"/>
                      <a:tailEnd type="none" w="med" len="med"/>
                    </a:lnL>
                    <a:lnR w="12700" cap="flat" cmpd="sng" algn="ctr">
                      <a:solidFill>
                        <a:srgbClr val="0B4A72"/>
                      </a:solidFill>
                      <a:prstDash val="solid"/>
                      <a:round/>
                      <a:headEnd type="none" w="med" len="med"/>
                      <a:tailEnd type="none" w="med" len="med"/>
                    </a:lnR>
                    <a:lnT w="12700" cap="flat" cmpd="sng" algn="ctr">
                      <a:solidFill>
                        <a:srgbClr val="0B4A72"/>
                      </a:solidFill>
                      <a:prstDash val="solid"/>
                      <a:round/>
                      <a:headEnd type="none" w="med" len="med"/>
                      <a:tailEnd type="none" w="med" len="med"/>
                    </a:lnT>
                    <a:lnB w="12700" cap="flat" cmpd="sng" algn="ctr">
                      <a:solidFill>
                        <a:srgbClr val="0B4A7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2770185"/>
                  </a:ext>
                </a:extLst>
              </a:tr>
              <a:tr h="688386">
                <a:tc>
                  <a:txBody>
                    <a:bodyPr/>
                    <a:lstStyle/>
                    <a:p>
                      <a:r>
                        <a:rPr lang="en-US" sz="1200" b="0">
                          <a:solidFill>
                            <a:srgbClr val="0073B6"/>
                          </a:solidFill>
                        </a:rPr>
                        <a:t>Parental Status</a:t>
                      </a:r>
                    </a:p>
                  </a:txBody>
                  <a:tcPr>
                    <a:lnL w="12700" cap="flat" cmpd="sng" algn="ctr">
                      <a:solidFill>
                        <a:srgbClr val="0B4A72"/>
                      </a:solidFill>
                      <a:prstDash val="solid"/>
                      <a:round/>
                      <a:headEnd type="none" w="med" len="med"/>
                      <a:tailEnd type="none" w="med" len="med"/>
                    </a:lnL>
                    <a:lnR w="12700" cap="flat" cmpd="sng" algn="ctr">
                      <a:solidFill>
                        <a:srgbClr val="0B4A72"/>
                      </a:solidFill>
                      <a:prstDash val="solid"/>
                      <a:round/>
                      <a:headEnd type="none" w="med" len="med"/>
                      <a:tailEnd type="none" w="med" len="med"/>
                    </a:lnR>
                    <a:lnT w="12700" cap="flat" cmpd="sng" algn="ctr">
                      <a:solidFill>
                        <a:srgbClr val="0B4A72"/>
                      </a:solidFill>
                      <a:prstDash val="solid"/>
                      <a:round/>
                      <a:headEnd type="none" w="med" len="med"/>
                      <a:tailEnd type="none" w="med" len="med"/>
                    </a:lnT>
                    <a:lnB w="12700" cap="flat" cmpd="sng" algn="ctr">
                      <a:solidFill>
                        <a:srgbClr val="0B4A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4625" indent="-173038">
                        <a:buFont typeface="Arial" panose="020B0604020202020204" pitchFamily="34" charset="0"/>
                        <a:buChar char="•"/>
                      </a:pPr>
                      <a:r>
                        <a:rPr lang="en-US" sz="1200" b="0">
                          <a:solidFill>
                            <a:srgbClr val="0073B6"/>
                          </a:solidFill>
                        </a:rPr>
                        <a:t>Inquiry into whether candidate has children, plans to have children or has child care arrangements.</a:t>
                      </a:r>
                    </a:p>
                  </a:txBody>
                  <a:tcPr>
                    <a:lnL w="12700" cap="flat" cmpd="sng" algn="ctr">
                      <a:solidFill>
                        <a:srgbClr val="0B4A72"/>
                      </a:solidFill>
                      <a:prstDash val="solid"/>
                      <a:round/>
                      <a:headEnd type="none" w="med" len="med"/>
                      <a:tailEnd type="none" w="med" len="med"/>
                    </a:lnL>
                    <a:lnR w="12700" cap="flat" cmpd="sng" algn="ctr">
                      <a:solidFill>
                        <a:srgbClr val="0B4A72"/>
                      </a:solidFill>
                      <a:prstDash val="solid"/>
                      <a:round/>
                      <a:headEnd type="none" w="med" len="med"/>
                      <a:tailEnd type="none" w="med" len="med"/>
                    </a:lnR>
                    <a:lnT w="12700" cap="flat" cmpd="sng" algn="ctr">
                      <a:solidFill>
                        <a:srgbClr val="0B4A72"/>
                      </a:solidFill>
                      <a:prstDash val="solid"/>
                      <a:round/>
                      <a:headEnd type="none" w="med" len="med"/>
                      <a:tailEnd type="none" w="med" len="med"/>
                    </a:lnT>
                    <a:lnB w="12700" cap="flat" cmpd="sng" algn="ctr">
                      <a:solidFill>
                        <a:srgbClr val="0B4A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4625" indent="-173038">
                        <a:buFont typeface="Arial" panose="020B0604020202020204" pitchFamily="34" charset="0"/>
                        <a:buChar char="•"/>
                      </a:pPr>
                      <a:r>
                        <a:rPr lang="en-US" sz="1200" b="0">
                          <a:solidFill>
                            <a:srgbClr val="0073B6"/>
                          </a:solidFill>
                        </a:rPr>
                        <a:t>May ask if the candidate can meet specified work schedules or has activities, commitments or responsibilities that may prevent him or her from meeting work attendance requirements. If such questions are asked, they must be asked of both sexes.</a:t>
                      </a:r>
                    </a:p>
                  </a:txBody>
                  <a:tcPr>
                    <a:lnL w="12700" cap="flat" cmpd="sng" algn="ctr">
                      <a:solidFill>
                        <a:srgbClr val="0B4A72"/>
                      </a:solidFill>
                      <a:prstDash val="solid"/>
                      <a:round/>
                      <a:headEnd type="none" w="med" len="med"/>
                      <a:tailEnd type="none" w="med" len="med"/>
                    </a:lnL>
                    <a:lnR w="12700" cap="flat" cmpd="sng" algn="ctr">
                      <a:solidFill>
                        <a:srgbClr val="0B4A72"/>
                      </a:solidFill>
                      <a:prstDash val="solid"/>
                      <a:round/>
                      <a:headEnd type="none" w="med" len="med"/>
                      <a:tailEnd type="none" w="med" len="med"/>
                    </a:lnR>
                    <a:lnT w="12700" cap="flat" cmpd="sng" algn="ctr">
                      <a:solidFill>
                        <a:srgbClr val="0B4A72"/>
                      </a:solidFill>
                      <a:prstDash val="solid"/>
                      <a:round/>
                      <a:headEnd type="none" w="med" len="med"/>
                      <a:tailEnd type="none" w="med" len="med"/>
                    </a:lnT>
                    <a:lnB w="12700" cap="flat" cmpd="sng" algn="ctr">
                      <a:solidFill>
                        <a:srgbClr val="0B4A7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2181332"/>
                  </a:ext>
                </a:extLst>
              </a:tr>
              <a:tr h="503602">
                <a:tc>
                  <a:txBody>
                    <a:bodyPr/>
                    <a:lstStyle/>
                    <a:p>
                      <a:r>
                        <a:rPr lang="en-US" sz="1200" b="0">
                          <a:solidFill>
                            <a:srgbClr val="0073B6"/>
                          </a:solidFill>
                        </a:rPr>
                        <a:t>Reference Checking</a:t>
                      </a:r>
                    </a:p>
                  </a:txBody>
                  <a:tcPr>
                    <a:lnL w="12700" cap="flat" cmpd="sng" algn="ctr">
                      <a:solidFill>
                        <a:srgbClr val="0B4A72"/>
                      </a:solidFill>
                      <a:prstDash val="solid"/>
                      <a:round/>
                      <a:headEnd type="none" w="med" len="med"/>
                      <a:tailEnd type="none" w="med" len="med"/>
                    </a:lnL>
                    <a:lnR w="12700" cap="flat" cmpd="sng" algn="ctr">
                      <a:solidFill>
                        <a:srgbClr val="0B4A72"/>
                      </a:solidFill>
                      <a:prstDash val="solid"/>
                      <a:round/>
                      <a:headEnd type="none" w="med" len="med"/>
                      <a:tailEnd type="none" w="med" len="med"/>
                    </a:lnR>
                    <a:lnT w="12700" cap="flat" cmpd="sng" algn="ctr">
                      <a:solidFill>
                        <a:srgbClr val="0B4A72"/>
                      </a:solidFill>
                      <a:prstDash val="solid"/>
                      <a:round/>
                      <a:headEnd type="none" w="med" len="med"/>
                      <a:tailEnd type="none" w="med" len="med"/>
                    </a:lnT>
                    <a:lnB w="12700" cap="flat" cmpd="sng" algn="ctr">
                      <a:solidFill>
                        <a:srgbClr val="0B4A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4625" indent="-173038">
                        <a:buFont typeface="Arial" panose="020B0604020202020204" pitchFamily="34" charset="0"/>
                        <a:buChar char="•"/>
                      </a:pPr>
                      <a:r>
                        <a:rPr lang="en-US" sz="1200" b="0">
                          <a:solidFill>
                            <a:srgbClr val="0073B6"/>
                          </a:solidFill>
                        </a:rPr>
                        <a:t>What is your father’s surname?</a:t>
                      </a:r>
                    </a:p>
                    <a:p>
                      <a:pPr marL="174625" indent="-173038">
                        <a:buFont typeface="Arial" panose="020B0604020202020204" pitchFamily="34" charset="0"/>
                        <a:buChar char="•"/>
                      </a:pPr>
                      <a:r>
                        <a:rPr lang="en-US" sz="1200" b="0">
                          <a:solidFill>
                            <a:srgbClr val="0073B6"/>
                          </a:solidFill>
                        </a:rPr>
                        <a:t>What are the names of your relatives?</a:t>
                      </a:r>
                    </a:p>
                  </a:txBody>
                  <a:tcPr>
                    <a:lnL w="12700" cap="flat" cmpd="sng" algn="ctr">
                      <a:solidFill>
                        <a:srgbClr val="0B4A72"/>
                      </a:solidFill>
                      <a:prstDash val="solid"/>
                      <a:round/>
                      <a:headEnd type="none" w="med" len="med"/>
                      <a:tailEnd type="none" w="med" len="med"/>
                    </a:lnL>
                    <a:lnR w="12700" cap="flat" cmpd="sng" algn="ctr">
                      <a:solidFill>
                        <a:srgbClr val="0B4A72"/>
                      </a:solidFill>
                      <a:prstDash val="solid"/>
                      <a:round/>
                      <a:headEnd type="none" w="med" len="med"/>
                      <a:tailEnd type="none" w="med" len="med"/>
                    </a:lnR>
                    <a:lnT w="12700" cap="flat" cmpd="sng" algn="ctr">
                      <a:solidFill>
                        <a:srgbClr val="0B4A72"/>
                      </a:solidFill>
                      <a:prstDash val="solid"/>
                      <a:round/>
                      <a:headEnd type="none" w="med" len="med"/>
                      <a:tailEnd type="none" w="med" len="med"/>
                    </a:lnT>
                    <a:lnB w="12700" cap="flat" cmpd="sng" algn="ctr">
                      <a:solidFill>
                        <a:srgbClr val="0B4A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4625" indent="-173038">
                        <a:buFont typeface="Arial" panose="020B0604020202020204" pitchFamily="34" charset="0"/>
                        <a:buChar char="•"/>
                      </a:pPr>
                      <a:r>
                        <a:rPr lang="en-US" sz="1200" b="0">
                          <a:solidFill>
                            <a:srgbClr val="0073B6"/>
                          </a:solidFill>
                        </a:rPr>
                        <a:t>By whom were you referred for this position?</a:t>
                      </a:r>
                    </a:p>
                    <a:p>
                      <a:pPr marL="174625" indent="-173038">
                        <a:buFont typeface="Arial" panose="020B0604020202020204" pitchFamily="34" charset="0"/>
                        <a:buChar char="•"/>
                      </a:pPr>
                      <a:r>
                        <a:rPr lang="en-US" sz="1200" b="0">
                          <a:solidFill>
                            <a:srgbClr val="0073B6"/>
                          </a:solidFill>
                        </a:rPr>
                        <a:t>Names of people willing to provide references.</a:t>
                      </a:r>
                    </a:p>
                  </a:txBody>
                  <a:tcPr>
                    <a:lnL w="12700" cap="flat" cmpd="sng" algn="ctr">
                      <a:solidFill>
                        <a:srgbClr val="0B4A72"/>
                      </a:solidFill>
                      <a:prstDash val="solid"/>
                      <a:round/>
                      <a:headEnd type="none" w="med" len="med"/>
                      <a:tailEnd type="none" w="med" len="med"/>
                    </a:lnL>
                    <a:lnR w="12700" cap="flat" cmpd="sng" algn="ctr">
                      <a:solidFill>
                        <a:srgbClr val="0B4A72"/>
                      </a:solidFill>
                      <a:prstDash val="solid"/>
                      <a:round/>
                      <a:headEnd type="none" w="med" len="med"/>
                      <a:tailEnd type="none" w="med" len="med"/>
                    </a:lnR>
                    <a:lnT w="12700" cap="flat" cmpd="sng" algn="ctr">
                      <a:solidFill>
                        <a:srgbClr val="0B4A72"/>
                      </a:solidFill>
                      <a:prstDash val="solid"/>
                      <a:round/>
                      <a:headEnd type="none" w="med" len="med"/>
                      <a:tailEnd type="none" w="med" len="med"/>
                    </a:lnT>
                    <a:lnB w="12700" cap="flat" cmpd="sng" algn="ctr">
                      <a:solidFill>
                        <a:srgbClr val="0B4A7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9363763"/>
                  </a:ext>
                </a:extLst>
              </a:tr>
              <a:tr h="548640">
                <a:tc>
                  <a:txBody>
                    <a:bodyPr/>
                    <a:lstStyle/>
                    <a:p>
                      <a:r>
                        <a:rPr lang="en-US" sz="1200" b="0">
                          <a:solidFill>
                            <a:srgbClr val="0073B6"/>
                          </a:solidFill>
                        </a:rPr>
                        <a:t>Religion or Creed</a:t>
                      </a:r>
                    </a:p>
                  </a:txBody>
                  <a:tcPr>
                    <a:lnL w="12700" cap="flat" cmpd="sng" algn="ctr">
                      <a:solidFill>
                        <a:srgbClr val="0B4A72"/>
                      </a:solidFill>
                      <a:prstDash val="solid"/>
                      <a:round/>
                      <a:headEnd type="none" w="med" len="med"/>
                      <a:tailEnd type="none" w="med" len="med"/>
                    </a:lnL>
                    <a:lnR w="12700" cap="flat" cmpd="sng" algn="ctr">
                      <a:solidFill>
                        <a:srgbClr val="0B4A72"/>
                      </a:solidFill>
                      <a:prstDash val="solid"/>
                      <a:round/>
                      <a:headEnd type="none" w="med" len="med"/>
                      <a:tailEnd type="none" w="med" len="med"/>
                    </a:lnR>
                    <a:lnT w="12700" cap="flat" cmpd="sng" algn="ctr">
                      <a:solidFill>
                        <a:srgbClr val="0B4A72"/>
                      </a:solidFill>
                      <a:prstDash val="solid"/>
                      <a:round/>
                      <a:headEnd type="none" w="med" len="med"/>
                      <a:tailEnd type="none" w="med" len="med"/>
                    </a:lnT>
                    <a:lnB w="12700" cap="flat" cmpd="sng" algn="ctr">
                      <a:solidFill>
                        <a:srgbClr val="0B4A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4625" indent="-174625">
                        <a:buFont typeface="Arial" panose="020B0604020202020204" pitchFamily="34" charset="0"/>
                        <a:buChar char="•"/>
                      </a:pPr>
                      <a:r>
                        <a:rPr lang="en-US" sz="1200" b="0">
                          <a:solidFill>
                            <a:srgbClr val="0073B6"/>
                          </a:solidFill>
                        </a:rPr>
                        <a:t>Inquiry into candidate’s religious denomination, religious affiliations, church, parish, pastor or religious holidays observed.</a:t>
                      </a:r>
                    </a:p>
                    <a:p>
                      <a:pPr marL="174625" indent="-174625">
                        <a:buFont typeface="Arial" panose="020B0604020202020204" pitchFamily="34" charset="0"/>
                        <a:buChar char="•"/>
                      </a:pPr>
                      <a:r>
                        <a:rPr lang="en-US" sz="1200" b="0">
                          <a:solidFill>
                            <a:srgbClr val="0073B6"/>
                          </a:solidFill>
                        </a:rPr>
                        <a:t>Willingness to work on any particular religious holidays.</a:t>
                      </a:r>
                    </a:p>
                  </a:txBody>
                  <a:tcPr>
                    <a:lnL w="12700" cap="flat" cmpd="sng" algn="ctr">
                      <a:solidFill>
                        <a:srgbClr val="0B4A72"/>
                      </a:solidFill>
                      <a:prstDash val="solid"/>
                      <a:round/>
                      <a:headEnd type="none" w="med" len="med"/>
                      <a:tailEnd type="none" w="med" len="med"/>
                    </a:lnL>
                    <a:lnR w="12700" cap="flat" cmpd="sng" algn="ctr">
                      <a:solidFill>
                        <a:srgbClr val="0B4A72"/>
                      </a:solidFill>
                      <a:prstDash val="solid"/>
                      <a:round/>
                      <a:headEnd type="none" w="med" len="med"/>
                      <a:tailEnd type="none" w="med" len="med"/>
                    </a:lnR>
                    <a:lnT w="12700" cap="flat" cmpd="sng" algn="ctr">
                      <a:solidFill>
                        <a:srgbClr val="0B4A72"/>
                      </a:solidFill>
                      <a:prstDash val="solid"/>
                      <a:round/>
                      <a:headEnd type="none" w="med" len="med"/>
                      <a:tailEnd type="none" w="med" len="med"/>
                    </a:lnT>
                    <a:lnB w="12700" cap="flat" cmpd="sng" algn="ctr">
                      <a:solidFill>
                        <a:srgbClr val="0B4A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3038" indent="-173038">
                        <a:buFont typeface="Arial" panose="020B0604020202020204" pitchFamily="34" charset="0"/>
                        <a:buChar char="•"/>
                      </a:pPr>
                      <a:r>
                        <a:rPr lang="en-US" sz="1200" b="0">
                          <a:solidFill>
                            <a:srgbClr val="0073B6"/>
                          </a:solidFill>
                        </a:rPr>
                        <a:t>Can advise candidate about normal hours and days of work required by the job to avoid possible conflict with religious or other observances.</a:t>
                      </a:r>
                    </a:p>
                  </a:txBody>
                  <a:tcPr>
                    <a:lnL w="12700" cap="flat" cmpd="sng" algn="ctr">
                      <a:solidFill>
                        <a:srgbClr val="0B4A72"/>
                      </a:solidFill>
                      <a:prstDash val="solid"/>
                      <a:round/>
                      <a:headEnd type="none" w="med" len="med"/>
                      <a:tailEnd type="none" w="med" len="med"/>
                    </a:lnL>
                    <a:lnR w="12700" cap="flat" cmpd="sng" algn="ctr">
                      <a:solidFill>
                        <a:srgbClr val="0B4A72"/>
                      </a:solidFill>
                      <a:prstDash val="solid"/>
                      <a:round/>
                      <a:headEnd type="none" w="med" len="med"/>
                      <a:tailEnd type="none" w="med" len="med"/>
                    </a:lnR>
                    <a:lnT w="12700" cap="flat" cmpd="sng" algn="ctr">
                      <a:solidFill>
                        <a:srgbClr val="0B4A72"/>
                      </a:solidFill>
                      <a:prstDash val="solid"/>
                      <a:round/>
                      <a:headEnd type="none" w="med" len="med"/>
                      <a:tailEnd type="none" w="med" len="med"/>
                    </a:lnT>
                    <a:lnB w="12700" cap="flat" cmpd="sng" algn="ctr">
                      <a:solidFill>
                        <a:srgbClr val="0B4A7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7645675"/>
                  </a:ext>
                </a:extLst>
              </a:tr>
            </a:tbl>
          </a:graphicData>
        </a:graphic>
      </p:graphicFrame>
      <p:sp>
        <p:nvSpPr>
          <p:cNvPr id="2" name="TextBox 1">
            <a:extLst>
              <a:ext uri="{FF2B5EF4-FFF2-40B4-BE49-F238E27FC236}">
                <a16:creationId xmlns:a16="http://schemas.microsoft.com/office/drawing/2014/main" id="{B50EEFD8-DC38-BB9F-843F-2EEC0C0FB36A}"/>
              </a:ext>
            </a:extLst>
          </p:cNvPr>
          <p:cNvSpPr txBox="1"/>
          <p:nvPr/>
        </p:nvSpPr>
        <p:spPr>
          <a:xfrm>
            <a:off x="209539" y="4605060"/>
            <a:ext cx="6116781" cy="274637"/>
          </a:xfrm>
          <a:prstGeom prst="rect">
            <a:avLst/>
          </a:prstGeom>
        </p:spPr>
        <p:txBody>
          <a:bodyPr wrap="square" rtlCol="0">
            <a:noAutofit/>
          </a:bodyPr>
          <a:lstStyle/>
          <a:p>
            <a:pPr marL="0" indent="0" algn="l">
              <a:spcBef>
                <a:spcPts val="600"/>
              </a:spcBef>
              <a:spcAft>
                <a:spcPts val="1200"/>
              </a:spcAft>
              <a:buFont typeface="Arial" pitchFamily="34" charset="0"/>
              <a:buNone/>
            </a:pPr>
            <a:r>
              <a:rPr lang="en-US" sz="1200">
                <a:solidFill>
                  <a:srgbClr val="006CB6"/>
                </a:solidFill>
                <a:latin typeface="Nirmala UI" panose="020B0502040204020203" pitchFamily="34" charset="0"/>
                <a:cs typeface="Nirmala UI" panose="020B0502040204020203" pitchFamily="34" charset="0"/>
                <a:hlinkClick r:id="rId10"/>
              </a:rPr>
              <a:t>Guide to Legally Permissible Interview Questions and Discussions</a:t>
            </a:r>
            <a:endParaRPr lang="en-US" sz="1200">
              <a:solidFill>
                <a:srgbClr val="006CB6"/>
              </a:solidFill>
              <a:latin typeface="Nirmala UI" panose="020B0502040204020203" pitchFamily="34" charset="0"/>
              <a:cs typeface="Nirmala UI" panose="020B0502040204020203" pitchFamily="34" charset="0"/>
            </a:endParaRPr>
          </a:p>
        </p:txBody>
      </p:sp>
      <p:sp>
        <p:nvSpPr>
          <p:cNvPr id="3" name="Title 2">
            <a:extLst>
              <a:ext uri="{FF2B5EF4-FFF2-40B4-BE49-F238E27FC236}">
                <a16:creationId xmlns:a16="http://schemas.microsoft.com/office/drawing/2014/main" id="{F4569C87-8412-9DAD-2396-8FA1E0AE0FA5}"/>
              </a:ext>
            </a:extLst>
          </p:cNvPr>
          <p:cNvSpPr>
            <a:spLocks noGrp="1"/>
          </p:cNvSpPr>
          <p:nvPr>
            <p:ph type="title" idx="4294967295"/>
          </p:nvPr>
        </p:nvSpPr>
        <p:spPr>
          <a:xfrm>
            <a:off x="0" y="-993775"/>
            <a:ext cx="9144000" cy="993775"/>
          </a:xfrm>
        </p:spPr>
        <p:txBody>
          <a:bodyPr vert="horz" lIns="91440" tIns="45720" rIns="91440" bIns="45720" rtlCol="0" anchor="b">
            <a:normAutofit fontScale="90000"/>
          </a:bodyPr>
          <a:lstStyle/>
          <a:p>
            <a:r>
              <a:rPr lang="en-US">
                <a:solidFill>
                  <a:schemeClr val="bg1">
                    <a:lumMod val="95000"/>
                  </a:schemeClr>
                </a:solidFill>
              </a:rPr>
              <a:t>Legally permissible interview questions</a:t>
            </a:r>
          </a:p>
        </p:txBody>
      </p:sp>
    </p:spTree>
    <p:extLst>
      <p:ext uri="{BB962C8B-B14F-4D97-AF65-F5344CB8AC3E}">
        <p14:creationId xmlns:p14="http://schemas.microsoft.com/office/powerpoint/2010/main" val="3038954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6AE0E-513C-F1DF-1FF6-D26669B37F7B}"/>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7EEBDB8-B29B-0EF6-6663-F8B2BEBEA674}"/>
              </a:ext>
            </a:extLst>
          </p:cNvPr>
          <p:cNvSpPr>
            <a:spLocks noGrp="1"/>
          </p:cNvSpPr>
          <p:nvPr>
            <p:ph type="title" idx="4294967295"/>
          </p:nvPr>
        </p:nvSpPr>
        <p:spPr>
          <a:xfrm>
            <a:off x="423863" y="309563"/>
            <a:ext cx="6992937" cy="708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0073B6"/>
                </a:solidFill>
                <a:effectLst/>
                <a:uLnTx/>
                <a:uFillTx/>
                <a:latin typeface="Nirmala UI"/>
                <a:ea typeface="+mn-ea"/>
                <a:cs typeface="Nirmala UI"/>
              </a:rPr>
              <a:t>Topics to </a:t>
            </a:r>
            <a:r>
              <a:rPr lang="en-US" sz="3200">
                <a:solidFill>
                  <a:srgbClr val="0073B6"/>
                </a:solidFill>
                <a:latin typeface="Nirmala UI"/>
                <a:cs typeface="Nirmala UI"/>
              </a:rPr>
              <a:t>Avoid</a:t>
            </a:r>
            <a:endParaRPr kumimoji="0" lang="en-US" sz="3200" b="0" i="0" u="none" strike="noStrike" kern="1200" cap="none" spc="0" normalizeH="0" baseline="0" noProof="0">
              <a:ln>
                <a:noFill/>
              </a:ln>
              <a:solidFill>
                <a:srgbClr val="0073B6"/>
              </a:solidFill>
              <a:effectLst/>
              <a:uLnTx/>
              <a:uFillTx/>
              <a:latin typeface="Nirmala UI" panose="020B0502040204020203" pitchFamily="34" charset="0"/>
              <a:ea typeface="+mn-ea"/>
              <a:cs typeface="Nirmala UI" panose="020B0502040204020203" pitchFamily="34" charset="0"/>
            </a:endParaRPr>
          </a:p>
        </p:txBody>
      </p:sp>
      <p:sp>
        <p:nvSpPr>
          <p:cNvPr id="6" name="Slide Number Placeholder 1">
            <a:extLst>
              <a:ext uri="{FF2B5EF4-FFF2-40B4-BE49-F238E27FC236}">
                <a16:creationId xmlns:a16="http://schemas.microsoft.com/office/drawing/2014/main" id="{BDC24A4F-182D-E2AD-0177-F91A2673702F}"/>
              </a:ext>
            </a:extLst>
          </p:cNvPr>
          <p:cNvSpPr>
            <a:spLocks noGrp="1"/>
          </p:cNvSpPr>
          <p:nvPr>
            <p:ph type="sldNum" sz="quarter" idx="12"/>
          </p:nvPr>
        </p:nvSpPr>
        <p:spPr>
          <a:xfrm>
            <a:off x="161771" y="4858705"/>
            <a:ext cx="474865" cy="274637"/>
          </a:xfrm>
        </p:spPr>
        <p:txBody>
          <a:bodyPr/>
          <a:lstStyle/>
          <a:p>
            <a:fld id="{10DAB2CC-E082-4A90-B521-35AE5120E197}" type="slidenum">
              <a:rPr lang="en-US" smtClean="0"/>
              <a:pPr/>
              <a:t>15</a:t>
            </a:fld>
            <a:endParaRPr lang="en-US"/>
          </a:p>
        </p:txBody>
      </p:sp>
      <p:graphicFrame>
        <p:nvGraphicFramePr>
          <p:cNvPr id="9" name="Diagram 8" descr="Topics to avoid during interviews">
            <a:extLst>
              <a:ext uri="{FF2B5EF4-FFF2-40B4-BE49-F238E27FC236}">
                <a16:creationId xmlns:a16="http://schemas.microsoft.com/office/drawing/2014/main" id="{84179EE8-94D5-6002-ADD8-F499EBEC4750}"/>
              </a:ext>
            </a:extLst>
          </p:cNvPr>
          <p:cNvGraphicFramePr/>
          <p:nvPr>
            <p:extLst>
              <p:ext uri="{D42A27DB-BD31-4B8C-83A1-F6EECF244321}">
                <p14:modId xmlns:p14="http://schemas.microsoft.com/office/powerpoint/2010/main" val="2070695304"/>
              </p:ext>
            </p:extLst>
          </p:nvPr>
        </p:nvGraphicFramePr>
        <p:xfrm>
          <a:off x="1309048" y="851555"/>
          <a:ext cx="652590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3412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6AE0E-513C-F1DF-1FF6-D26669B37F7B}"/>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7EEBDB8-B29B-0EF6-6663-F8B2BEBEA674}"/>
              </a:ext>
            </a:extLst>
          </p:cNvPr>
          <p:cNvSpPr>
            <a:spLocks noGrp="1"/>
          </p:cNvSpPr>
          <p:nvPr>
            <p:ph type="title" idx="4294967295"/>
          </p:nvPr>
        </p:nvSpPr>
        <p:spPr>
          <a:xfrm>
            <a:off x="423863" y="309563"/>
            <a:ext cx="6992937" cy="708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0073B6"/>
                </a:solidFill>
                <a:effectLst/>
                <a:uLnTx/>
                <a:uFillTx/>
                <a:latin typeface="Nirmala UI"/>
                <a:ea typeface="+mn-ea"/>
                <a:cs typeface="Nirmala UI"/>
              </a:rPr>
              <a:t>Topics to </a:t>
            </a:r>
            <a:r>
              <a:rPr lang="en-US" sz="3200">
                <a:solidFill>
                  <a:srgbClr val="0073B6"/>
                </a:solidFill>
                <a:latin typeface="Nirmala UI"/>
                <a:cs typeface="Nirmala UI"/>
              </a:rPr>
              <a:t>Avoid, continued</a:t>
            </a:r>
            <a:endParaRPr kumimoji="0" lang="en-US" sz="3200" b="0" i="0" u="none" strike="noStrike" kern="1200" cap="none" spc="0" normalizeH="0" baseline="0" noProof="0">
              <a:ln>
                <a:noFill/>
              </a:ln>
              <a:solidFill>
                <a:srgbClr val="0073B6"/>
              </a:solidFill>
              <a:effectLst/>
              <a:uLnTx/>
              <a:uFillTx/>
              <a:latin typeface="Nirmala UI" panose="020B0502040204020203" pitchFamily="34" charset="0"/>
              <a:ea typeface="+mn-ea"/>
              <a:cs typeface="Nirmala UI" panose="020B0502040204020203" pitchFamily="34" charset="0"/>
            </a:endParaRPr>
          </a:p>
        </p:txBody>
      </p:sp>
      <p:sp>
        <p:nvSpPr>
          <p:cNvPr id="6" name="Slide Number Placeholder 1">
            <a:extLst>
              <a:ext uri="{FF2B5EF4-FFF2-40B4-BE49-F238E27FC236}">
                <a16:creationId xmlns:a16="http://schemas.microsoft.com/office/drawing/2014/main" id="{BDC24A4F-182D-E2AD-0177-F91A2673702F}"/>
              </a:ext>
            </a:extLst>
          </p:cNvPr>
          <p:cNvSpPr>
            <a:spLocks noGrp="1"/>
          </p:cNvSpPr>
          <p:nvPr>
            <p:ph type="sldNum" sz="quarter" idx="12"/>
          </p:nvPr>
        </p:nvSpPr>
        <p:spPr>
          <a:xfrm>
            <a:off x="161771" y="4858705"/>
            <a:ext cx="474865" cy="274637"/>
          </a:xfrm>
        </p:spPr>
        <p:txBody>
          <a:bodyPr/>
          <a:lstStyle/>
          <a:p>
            <a:fld id="{10DAB2CC-E082-4A90-B521-35AE5120E197}" type="slidenum">
              <a:rPr lang="en-US" smtClean="0"/>
              <a:pPr/>
              <a:t>16</a:t>
            </a:fld>
            <a:endParaRPr lang="en-US"/>
          </a:p>
        </p:txBody>
      </p:sp>
      <p:graphicFrame>
        <p:nvGraphicFramePr>
          <p:cNvPr id="9" name="Diagram 8" descr="Additional topics to avoid">
            <a:extLst>
              <a:ext uri="{FF2B5EF4-FFF2-40B4-BE49-F238E27FC236}">
                <a16:creationId xmlns:a16="http://schemas.microsoft.com/office/drawing/2014/main" id="{84179EE8-94D5-6002-ADD8-F499EBEC4750}"/>
              </a:ext>
            </a:extLst>
          </p:cNvPr>
          <p:cNvGraphicFramePr/>
          <p:nvPr>
            <p:extLst>
              <p:ext uri="{D42A27DB-BD31-4B8C-83A1-F6EECF244321}">
                <p14:modId xmlns:p14="http://schemas.microsoft.com/office/powerpoint/2010/main" val="2100728547"/>
              </p:ext>
            </p:extLst>
          </p:nvPr>
        </p:nvGraphicFramePr>
        <p:xfrm>
          <a:off x="1309048" y="285171"/>
          <a:ext cx="652590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6526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6AE0E-513C-F1DF-1FF6-D26669B37F7B}"/>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7EEBDB8-B29B-0EF6-6663-F8B2BEBEA674}"/>
              </a:ext>
            </a:extLst>
          </p:cNvPr>
          <p:cNvSpPr>
            <a:spLocks noGrp="1"/>
          </p:cNvSpPr>
          <p:nvPr>
            <p:ph type="title" idx="4294967295"/>
          </p:nvPr>
        </p:nvSpPr>
        <p:spPr>
          <a:xfrm>
            <a:off x="423863" y="309563"/>
            <a:ext cx="6788979" cy="708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3200">
                <a:solidFill>
                  <a:srgbClr val="0073B6"/>
                </a:solidFill>
                <a:latin typeface="Nirmala UI"/>
                <a:ea typeface="+mn-ea"/>
                <a:cs typeface="Nirmala UI"/>
              </a:rPr>
              <a:t>Anticipate Questions on Diversity and Inclusion</a:t>
            </a:r>
            <a:endParaRPr kumimoji="0" lang="en-US" sz="3200" b="0" i="0" u="none" strike="noStrike" kern="1200" cap="none" spc="0" normalizeH="0" baseline="0" noProof="0">
              <a:ln>
                <a:noFill/>
              </a:ln>
              <a:solidFill>
                <a:srgbClr val="0073B6"/>
              </a:solidFill>
              <a:effectLst/>
              <a:uLnTx/>
              <a:uFillTx/>
              <a:latin typeface="Nirmala UI" panose="020B0502040204020203" pitchFamily="34" charset="0"/>
              <a:ea typeface="+mn-ea"/>
              <a:cs typeface="Nirmala UI" panose="020B0502040204020203"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srgbClr val="0073B6"/>
              </a:solidFill>
              <a:effectLst/>
              <a:uLnTx/>
              <a:uFillTx/>
              <a:latin typeface="Nirmala UI" panose="020B0502040204020203" pitchFamily="34" charset="0"/>
              <a:ea typeface="+mn-ea"/>
              <a:cs typeface="Nirmala UI" panose="020B0502040204020203" pitchFamily="34" charset="0"/>
            </a:endParaRPr>
          </a:p>
        </p:txBody>
      </p:sp>
      <p:sp>
        <p:nvSpPr>
          <p:cNvPr id="6" name="Slide Number Placeholder 1">
            <a:extLst>
              <a:ext uri="{FF2B5EF4-FFF2-40B4-BE49-F238E27FC236}">
                <a16:creationId xmlns:a16="http://schemas.microsoft.com/office/drawing/2014/main" id="{BDC24A4F-182D-E2AD-0177-F91A2673702F}"/>
              </a:ext>
            </a:extLst>
          </p:cNvPr>
          <p:cNvSpPr>
            <a:spLocks noGrp="1"/>
          </p:cNvSpPr>
          <p:nvPr>
            <p:ph type="sldNum" sz="quarter" idx="12"/>
          </p:nvPr>
        </p:nvSpPr>
        <p:spPr>
          <a:xfrm>
            <a:off x="161771" y="4858705"/>
            <a:ext cx="474865" cy="274637"/>
          </a:xfrm>
        </p:spPr>
        <p:txBody>
          <a:bodyPr/>
          <a:lstStyle/>
          <a:p>
            <a:fld id="{10DAB2CC-E082-4A90-B521-35AE5120E197}" type="slidenum">
              <a:rPr lang="en-US" smtClean="0"/>
              <a:pPr/>
              <a:t>17</a:t>
            </a:fld>
            <a:endParaRPr lang="en-US"/>
          </a:p>
        </p:txBody>
      </p:sp>
      <p:sp>
        <p:nvSpPr>
          <p:cNvPr id="7" name="Content Placeholder 6">
            <a:extLst>
              <a:ext uri="{FF2B5EF4-FFF2-40B4-BE49-F238E27FC236}">
                <a16:creationId xmlns:a16="http://schemas.microsoft.com/office/drawing/2014/main" id="{9E71AEF9-517B-9BE4-47B9-A06C242A30E9}"/>
              </a:ext>
            </a:extLst>
          </p:cNvPr>
          <p:cNvSpPr>
            <a:spLocks noGrp="1"/>
          </p:cNvSpPr>
          <p:nvPr>
            <p:ph sz="quarter" idx="15"/>
          </p:nvPr>
        </p:nvSpPr>
        <p:spPr>
          <a:xfrm>
            <a:off x="515066" y="1393299"/>
            <a:ext cx="5524068" cy="3227732"/>
          </a:xfrm>
        </p:spPr>
        <p:txBody>
          <a:bodyPr/>
          <a:lstStyle/>
          <a:p>
            <a:pPr marL="342900" indent="-342900">
              <a:lnSpc>
                <a:spcPct val="100000"/>
              </a:lnSpc>
              <a:spcBef>
                <a:spcPts val="200"/>
              </a:spcBef>
              <a:spcAft>
                <a:spcPts val="200"/>
              </a:spcAft>
              <a:buFont typeface="Arial" panose="020B0604020202020204" pitchFamily="34" charset="0"/>
              <a:buChar char="•"/>
            </a:pPr>
            <a:r>
              <a:rPr lang="en-US"/>
              <a:t>In what ways do you create inclusion at the senior leadership level?</a:t>
            </a:r>
          </a:p>
          <a:p>
            <a:pPr marL="342900" indent="-342900">
              <a:lnSpc>
                <a:spcPct val="100000"/>
              </a:lnSpc>
              <a:spcBef>
                <a:spcPts val="200"/>
              </a:spcBef>
              <a:spcAft>
                <a:spcPts val="200"/>
              </a:spcAft>
              <a:buFont typeface="Arial" panose="020B0604020202020204" pitchFamily="34" charset="0"/>
              <a:buChar char="•"/>
            </a:pPr>
            <a:r>
              <a:rPr lang="en-US"/>
              <a:t>What type of conversation is your company having around social topics?</a:t>
            </a:r>
          </a:p>
          <a:p>
            <a:pPr marL="342900" indent="-342900">
              <a:lnSpc>
                <a:spcPct val="100000"/>
              </a:lnSpc>
              <a:spcBef>
                <a:spcPts val="200"/>
              </a:spcBef>
              <a:spcAft>
                <a:spcPts val="200"/>
              </a:spcAft>
              <a:buFont typeface="Arial" panose="020B0604020202020204" pitchFamily="34" charset="0"/>
              <a:buChar char="•"/>
            </a:pPr>
            <a:r>
              <a:rPr lang="en-US"/>
              <a:t>What ways have you observed the company embracing the LGBTQIA+ community?</a:t>
            </a:r>
          </a:p>
          <a:p>
            <a:pPr marL="342900" indent="-342900">
              <a:lnSpc>
                <a:spcPct val="100000"/>
              </a:lnSpc>
              <a:spcBef>
                <a:spcPts val="200"/>
              </a:spcBef>
              <a:spcAft>
                <a:spcPts val="200"/>
              </a:spcAft>
              <a:buFont typeface="Arial" panose="020B0604020202020204" pitchFamily="34" charset="0"/>
              <a:buChar char="•"/>
            </a:pPr>
            <a:r>
              <a:rPr lang="en-US"/>
              <a:t>What are the LGBTQ+ friendly benefits you offer, if any?</a:t>
            </a:r>
          </a:p>
          <a:p>
            <a:pPr marL="342900" indent="-342900">
              <a:lnSpc>
                <a:spcPct val="100000"/>
              </a:lnSpc>
              <a:spcBef>
                <a:spcPts val="200"/>
              </a:spcBef>
              <a:spcAft>
                <a:spcPts val="200"/>
              </a:spcAft>
              <a:buFont typeface="Arial" panose="020B0604020202020204" pitchFamily="34" charset="0"/>
              <a:buChar char="•"/>
            </a:pPr>
            <a:r>
              <a:rPr lang="en-US"/>
              <a:t>Are there gender-inclusive bathrooms?</a:t>
            </a:r>
          </a:p>
        </p:txBody>
      </p:sp>
      <p:pic>
        <p:nvPicPr>
          <p:cNvPr id="5" name="Picture 4">
            <a:extLst>
              <a:ext uri="{FF2B5EF4-FFF2-40B4-BE49-F238E27FC236}">
                <a16:creationId xmlns:a16="http://schemas.microsoft.com/office/drawing/2014/main" id="{F7BA02DE-9B2C-66F9-7318-5D2A46EA09EC}"/>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772" r="18248"/>
          <a:stretch/>
        </p:blipFill>
        <p:spPr>
          <a:xfrm>
            <a:off x="6254530" y="1604839"/>
            <a:ext cx="2374404" cy="2399072"/>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1877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6AE0E-513C-F1DF-1FF6-D26669B37F7B}"/>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7EEBDB8-B29B-0EF6-6663-F8B2BEBEA674}"/>
              </a:ext>
            </a:extLst>
          </p:cNvPr>
          <p:cNvSpPr>
            <a:spLocks noGrp="1"/>
          </p:cNvSpPr>
          <p:nvPr>
            <p:ph type="title" idx="4294967295"/>
          </p:nvPr>
        </p:nvSpPr>
        <p:spPr>
          <a:xfrm>
            <a:off x="423863" y="309563"/>
            <a:ext cx="6788979" cy="708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3200">
                <a:solidFill>
                  <a:srgbClr val="0073B6"/>
                </a:solidFill>
                <a:latin typeface="Nirmala UI"/>
                <a:ea typeface="+mn-ea"/>
                <a:cs typeface="Nirmala UI"/>
              </a:rPr>
              <a:t>Generational Differences</a:t>
            </a:r>
            <a:endParaRPr kumimoji="0" lang="en-US" sz="3200" b="0" i="0" u="none" strike="noStrike" kern="1200" cap="none" spc="0" normalizeH="0" baseline="0" noProof="0">
              <a:ln>
                <a:noFill/>
              </a:ln>
              <a:solidFill>
                <a:srgbClr val="0073B6"/>
              </a:solidFill>
              <a:effectLst/>
              <a:uLnTx/>
              <a:uFillTx/>
              <a:latin typeface="Nirmala UI" panose="020B0502040204020203" pitchFamily="34" charset="0"/>
              <a:ea typeface="+mn-ea"/>
              <a:cs typeface="Nirmala UI" panose="020B0502040204020203"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srgbClr val="0073B6"/>
              </a:solidFill>
              <a:effectLst/>
              <a:uLnTx/>
              <a:uFillTx/>
              <a:latin typeface="Nirmala UI" panose="020B0502040204020203" pitchFamily="34" charset="0"/>
              <a:ea typeface="+mn-ea"/>
              <a:cs typeface="Nirmala UI" panose="020B0502040204020203" pitchFamily="34" charset="0"/>
            </a:endParaRPr>
          </a:p>
        </p:txBody>
      </p:sp>
      <p:sp>
        <p:nvSpPr>
          <p:cNvPr id="6" name="Slide Number Placeholder 1">
            <a:extLst>
              <a:ext uri="{FF2B5EF4-FFF2-40B4-BE49-F238E27FC236}">
                <a16:creationId xmlns:a16="http://schemas.microsoft.com/office/drawing/2014/main" id="{BDC24A4F-182D-E2AD-0177-F91A2673702F}"/>
              </a:ext>
            </a:extLst>
          </p:cNvPr>
          <p:cNvSpPr>
            <a:spLocks noGrp="1"/>
          </p:cNvSpPr>
          <p:nvPr>
            <p:ph type="sldNum" sz="quarter" idx="12"/>
          </p:nvPr>
        </p:nvSpPr>
        <p:spPr>
          <a:xfrm>
            <a:off x="161771" y="4858705"/>
            <a:ext cx="474865" cy="274637"/>
          </a:xfrm>
        </p:spPr>
        <p:txBody>
          <a:bodyPr/>
          <a:lstStyle/>
          <a:p>
            <a:fld id="{10DAB2CC-E082-4A90-B521-35AE5120E197}" type="slidenum">
              <a:rPr lang="en-US" smtClean="0"/>
              <a:pPr/>
              <a:t>18</a:t>
            </a:fld>
            <a:endParaRPr lang="en-US"/>
          </a:p>
        </p:txBody>
      </p:sp>
      <p:sp>
        <p:nvSpPr>
          <p:cNvPr id="7" name="Content Placeholder 6">
            <a:extLst>
              <a:ext uri="{FF2B5EF4-FFF2-40B4-BE49-F238E27FC236}">
                <a16:creationId xmlns:a16="http://schemas.microsoft.com/office/drawing/2014/main" id="{9E71AEF9-517B-9BE4-47B9-A06C242A30E9}"/>
              </a:ext>
            </a:extLst>
          </p:cNvPr>
          <p:cNvSpPr>
            <a:spLocks noGrp="1"/>
          </p:cNvSpPr>
          <p:nvPr>
            <p:ph sz="quarter" idx="15"/>
          </p:nvPr>
        </p:nvSpPr>
        <p:spPr>
          <a:xfrm>
            <a:off x="1613711" y="1689778"/>
            <a:ext cx="5524068" cy="1390843"/>
          </a:xfrm>
        </p:spPr>
        <p:txBody>
          <a:bodyPr anchor="ctr"/>
          <a:lstStyle/>
          <a:p>
            <a:pPr algn="ctr">
              <a:lnSpc>
                <a:spcPct val="100000"/>
              </a:lnSpc>
              <a:spcBef>
                <a:spcPts val="400"/>
              </a:spcBef>
              <a:spcAft>
                <a:spcPts val="400"/>
              </a:spcAft>
            </a:pPr>
            <a:r>
              <a:rPr lang="en-US" sz="2200">
                <a:solidFill>
                  <a:srgbClr val="0B4A72"/>
                </a:solidFill>
              </a:rPr>
              <a:t>Each generation imagines itself to be more intelligent than the one that went before it, and wiser than the one that comes after it.</a:t>
            </a:r>
          </a:p>
        </p:txBody>
      </p:sp>
      <p:sp>
        <p:nvSpPr>
          <p:cNvPr id="3" name="Content Placeholder 6">
            <a:extLst>
              <a:ext uri="{FF2B5EF4-FFF2-40B4-BE49-F238E27FC236}">
                <a16:creationId xmlns:a16="http://schemas.microsoft.com/office/drawing/2014/main" id="{6F1CDF21-090B-9B29-E616-5E2D5FB65CD5}"/>
              </a:ext>
            </a:extLst>
          </p:cNvPr>
          <p:cNvSpPr txBox="1">
            <a:spLocks/>
          </p:cNvSpPr>
          <p:nvPr/>
        </p:nvSpPr>
        <p:spPr>
          <a:xfrm>
            <a:off x="2887776" y="3281240"/>
            <a:ext cx="4239904" cy="46097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Font typeface="Arial" panose="020B0604020202020204" pitchFamily="34" charset="0"/>
              <a:buNone/>
              <a:defRPr sz="2000" kern="1200" spc="0" baseline="0">
                <a:solidFill>
                  <a:srgbClr val="0073B6"/>
                </a:solidFill>
                <a:latin typeface="Nirmala UI" panose="020B0502040204020203" pitchFamily="34" charset="0"/>
                <a:ea typeface="+mn-ea"/>
                <a:cs typeface="Nirmala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200"/>
              </a:spcBef>
              <a:spcAft>
                <a:spcPts val="200"/>
              </a:spcAft>
            </a:pPr>
            <a:r>
              <a:rPr lang="en-US" sz="1600"/>
              <a:t>- George Orwell</a:t>
            </a:r>
          </a:p>
        </p:txBody>
      </p:sp>
      <p:sp>
        <p:nvSpPr>
          <p:cNvPr id="8" name="TextBox 7">
            <a:extLst>
              <a:ext uri="{FF2B5EF4-FFF2-40B4-BE49-F238E27FC236}">
                <a16:creationId xmlns:a16="http://schemas.microsoft.com/office/drawing/2014/main" id="{6EE16D94-EBA8-3CCC-48B1-927027686BB9}"/>
              </a:ext>
            </a:extLst>
          </p:cNvPr>
          <p:cNvSpPr txBox="1"/>
          <p:nvPr/>
        </p:nvSpPr>
        <p:spPr>
          <a:xfrm rot="10800000">
            <a:off x="7127680" y="2494116"/>
            <a:ext cx="764275" cy="1017611"/>
          </a:xfrm>
          <a:prstGeom prst="rect">
            <a:avLst/>
          </a:prstGeom>
        </p:spPr>
        <p:txBody>
          <a:bodyPr wrap="square" rtlCol="0">
            <a:noAutofit/>
          </a:bodyPr>
          <a:lstStyle/>
          <a:p>
            <a:pPr marL="0" indent="0" algn="l">
              <a:spcBef>
                <a:spcPts val="600"/>
              </a:spcBef>
              <a:spcAft>
                <a:spcPts val="1200"/>
              </a:spcAft>
              <a:buFont typeface="Arial" pitchFamily="34" charset="0"/>
              <a:buNone/>
            </a:pPr>
            <a:r>
              <a:rPr lang="en-US" sz="10000" b="1">
                <a:solidFill>
                  <a:srgbClr val="68B1E2"/>
                </a:solidFill>
                <a:latin typeface="Amasis MT Pro Black" panose="02040A04050005020304" pitchFamily="18" charset="0"/>
                <a:ea typeface="Calibri" panose="020F0502020204030204" pitchFamily="34" charset="0"/>
                <a:cs typeface="Calibri" panose="020F0502020204030204" pitchFamily="34" charset="0"/>
              </a:rPr>
              <a:t>“</a:t>
            </a:r>
          </a:p>
        </p:txBody>
      </p:sp>
      <p:sp>
        <p:nvSpPr>
          <p:cNvPr id="9" name="TextBox 8">
            <a:extLst>
              <a:ext uri="{FF2B5EF4-FFF2-40B4-BE49-F238E27FC236}">
                <a16:creationId xmlns:a16="http://schemas.microsoft.com/office/drawing/2014/main" id="{A8A868F4-76E7-E6FA-8D45-CDBFF792E81C}"/>
              </a:ext>
            </a:extLst>
          </p:cNvPr>
          <p:cNvSpPr txBox="1"/>
          <p:nvPr/>
        </p:nvSpPr>
        <p:spPr>
          <a:xfrm>
            <a:off x="849436" y="1247046"/>
            <a:ext cx="764275" cy="1017611"/>
          </a:xfrm>
          <a:prstGeom prst="rect">
            <a:avLst/>
          </a:prstGeom>
        </p:spPr>
        <p:txBody>
          <a:bodyPr wrap="square" rtlCol="0">
            <a:noAutofit/>
          </a:bodyPr>
          <a:lstStyle/>
          <a:p>
            <a:pPr marL="0" indent="0" algn="l">
              <a:spcBef>
                <a:spcPts val="600"/>
              </a:spcBef>
              <a:spcAft>
                <a:spcPts val="1200"/>
              </a:spcAft>
              <a:buFont typeface="Arial" pitchFamily="34" charset="0"/>
              <a:buNone/>
            </a:pPr>
            <a:r>
              <a:rPr lang="en-US" sz="10000" b="1">
                <a:solidFill>
                  <a:srgbClr val="68B1E2"/>
                </a:solidFill>
                <a:latin typeface="Amasis MT Pro Black" panose="02040A04050005020304" pitchFamily="18"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55274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D3C931-6C23-48F4-BE4A-B5811B437FFC}"/>
              </a:ext>
            </a:extLst>
          </p:cNvPr>
          <p:cNvSpPr>
            <a:spLocks noGrp="1"/>
          </p:cNvSpPr>
          <p:nvPr>
            <p:ph type="sldNum" sz="quarter" idx="12"/>
          </p:nvPr>
        </p:nvSpPr>
        <p:spPr/>
        <p:txBody>
          <a:bodyPr/>
          <a:lstStyle/>
          <a:p>
            <a:fld id="{10DAB2CC-E082-4A90-B521-35AE5120E197}" type="slidenum">
              <a:rPr lang="en-US" smtClean="0"/>
              <a:pPr/>
              <a:t>19</a:t>
            </a:fld>
            <a:endParaRPr lang="en-US"/>
          </a:p>
        </p:txBody>
      </p:sp>
      <p:sp>
        <p:nvSpPr>
          <p:cNvPr id="3" name="Content Placeholder 2">
            <a:extLst>
              <a:ext uri="{FF2B5EF4-FFF2-40B4-BE49-F238E27FC236}">
                <a16:creationId xmlns:a16="http://schemas.microsoft.com/office/drawing/2014/main" id="{0956742C-4FCD-4679-9390-486B54873C95}"/>
              </a:ext>
            </a:extLst>
          </p:cNvPr>
          <p:cNvSpPr>
            <a:spLocks noGrp="1"/>
          </p:cNvSpPr>
          <p:nvPr>
            <p:ph type="title" idx="4294967295"/>
          </p:nvPr>
        </p:nvSpPr>
        <p:spPr>
          <a:xfrm>
            <a:off x="395287" y="311096"/>
            <a:ext cx="7534061" cy="708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3100">
                <a:solidFill>
                  <a:srgbClr val="0073B6"/>
                </a:solidFill>
                <a:latin typeface="Nirmala UI"/>
                <a:ea typeface="+mn-ea"/>
                <a:cs typeface="Nirmala UI"/>
              </a:rPr>
              <a:t>Defining a Multigenerational Workforce</a:t>
            </a:r>
            <a:endParaRPr kumimoji="0" lang="en-US" sz="3100" b="0" i="0" u="none" strike="noStrike" kern="1200" cap="none" spc="0" normalizeH="0" baseline="0" noProof="0">
              <a:ln>
                <a:noFill/>
              </a:ln>
              <a:solidFill>
                <a:srgbClr val="0073B6"/>
              </a:solidFill>
              <a:effectLst/>
              <a:uLnTx/>
              <a:uFillTx/>
              <a:latin typeface="Nirmala UI" panose="020B0502040204020203" pitchFamily="34" charset="0"/>
              <a:ea typeface="+mn-ea"/>
              <a:cs typeface="Nirmala UI" panose="020B0502040204020203" pitchFamily="34" charset="0"/>
            </a:endParaRPr>
          </a:p>
        </p:txBody>
      </p:sp>
      <p:sp>
        <p:nvSpPr>
          <p:cNvPr id="6" name="Content Placeholder 5">
            <a:extLst>
              <a:ext uri="{FF2B5EF4-FFF2-40B4-BE49-F238E27FC236}">
                <a16:creationId xmlns:a16="http://schemas.microsoft.com/office/drawing/2014/main" id="{A9C13875-C46A-ECB9-14F5-F7CFF2BCAE7A}"/>
              </a:ext>
            </a:extLst>
          </p:cNvPr>
          <p:cNvSpPr>
            <a:spLocks noGrp="1"/>
          </p:cNvSpPr>
          <p:nvPr>
            <p:ph sz="quarter" idx="15"/>
          </p:nvPr>
        </p:nvSpPr>
        <p:spPr>
          <a:xfrm>
            <a:off x="395287" y="944058"/>
            <a:ext cx="5009461" cy="3611244"/>
          </a:xfrm>
        </p:spPr>
        <p:txBody>
          <a:bodyPr/>
          <a:lstStyle/>
          <a:p>
            <a:pPr marL="342900" indent="-342900">
              <a:lnSpc>
                <a:spcPct val="100000"/>
              </a:lnSpc>
              <a:buFont typeface="Arial" panose="020B0604020202020204" pitchFamily="34" charset="0"/>
              <a:buChar char="•"/>
            </a:pPr>
            <a:r>
              <a:rPr lang="en-US"/>
              <a:t>Broad definition: A reflection of the generational diversity present in the modern workplace</a:t>
            </a:r>
          </a:p>
          <a:p>
            <a:pPr marL="342900" indent="-342900">
              <a:lnSpc>
                <a:spcPct val="100000"/>
              </a:lnSpc>
              <a:buFont typeface="Arial" panose="020B0604020202020204" pitchFamily="34" charset="0"/>
              <a:buChar char="•"/>
            </a:pPr>
            <a:r>
              <a:rPr lang="en-US"/>
              <a:t>The composition of employees in a specific workplace spans </a:t>
            </a:r>
            <a:r>
              <a:rPr lang="en-US" b="1">
                <a:solidFill>
                  <a:srgbClr val="0B4A72"/>
                </a:solidFill>
              </a:rPr>
              <a:t>multiple</a:t>
            </a:r>
            <a:r>
              <a:rPr lang="en-US"/>
              <a:t> generations, each with distinct characteristics, values, work styles and perspectives </a:t>
            </a:r>
          </a:p>
          <a:p>
            <a:pPr marL="342900" indent="-342900">
              <a:lnSpc>
                <a:spcPct val="100000"/>
              </a:lnSpc>
              <a:buFont typeface="Arial" panose="020B0604020202020204" pitchFamily="34" charset="0"/>
              <a:buChar char="•"/>
            </a:pPr>
            <a:r>
              <a:rPr lang="en-US"/>
              <a:t>Five generations in the modern workforce: Traditionalists, Baby Boomers, Generation X, Millennials and Generation Z</a:t>
            </a:r>
          </a:p>
        </p:txBody>
      </p:sp>
      <p:pic>
        <p:nvPicPr>
          <p:cNvPr id="8" name="Picture 7">
            <a:extLst>
              <a:ext uri="{FF2B5EF4-FFF2-40B4-BE49-F238E27FC236}">
                <a16:creationId xmlns:a16="http://schemas.microsoft.com/office/drawing/2014/main" id="{FBEE4937-9E31-1E36-DDF6-3B71B201D80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9552" y="1540910"/>
            <a:ext cx="3089161" cy="2061679"/>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07359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B60BC9-48C4-6859-8182-C1FA5CD0322B}"/>
              </a:ext>
            </a:extLst>
          </p:cNvPr>
          <p:cNvSpPr>
            <a:spLocks noGrp="1"/>
          </p:cNvSpPr>
          <p:nvPr>
            <p:ph type="title" idx="4294967295"/>
          </p:nvPr>
        </p:nvSpPr>
        <p:spPr>
          <a:xfrm>
            <a:off x="847725" y="2432103"/>
            <a:ext cx="7448550" cy="752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srgbClr val="0073B6"/>
                </a:solidFill>
                <a:effectLst/>
                <a:uLnTx/>
                <a:uFillTx/>
                <a:latin typeface="Nirmala UI" panose="020B0502040204020203" pitchFamily="34" charset="0"/>
                <a:ea typeface="+mn-ea"/>
                <a:cs typeface="Nirmala UI" panose="020B0502040204020203" pitchFamily="34" charset="0"/>
              </a:rPr>
              <a:t>Interview Training</a:t>
            </a:r>
          </a:p>
        </p:txBody>
      </p:sp>
    </p:spTree>
    <p:extLst>
      <p:ext uri="{BB962C8B-B14F-4D97-AF65-F5344CB8AC3E}">
        <p14:creationId xmlns:p14="http://schemas.microsoft.com/office/powerpoint/2010/main" val="2728073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D3C931-6C23-48F4-BE4A-B5811B437FFC}"/>
              </a:ext>
            </a:extLst>
          </p:cNvPr>
          <p:cNvSpPr>
            <a:spLocks noGrp="1"/>
          </p:cNvSpPr>
          <p:nvPr>
            <p:ph type="sldNum" sz="quarter" idx="12"/>
          </p:nvPr>
        </p:nvSpPr>
        <p:spPr/>
        <p:txBody>
          <a:bodyPr/>
          <a:lstStyle/>
          <a:p>
            <a:fld id="{10DAB2CC-E082-4A90-B521-35AE5120E197}" type="slidenum">
              <a:rPr lang="en-US" smtClean="0"/>
              <a:pPr/>
              <a:t>20</a:t>
            </a:fld>
            <a:endParaRPr lang="en-US"/>
          </a:p>
        </p:txBody>
      </p:sp>
      <p:sp>
        <p:nvSpPr>
          <p:cNvPr id="3" name="Content Placeholder 2">
            <a:extLst>
              <a:ext uri="{FF2B5EF4-FFF2-40B4-BE49-F238E27FC236}">
                <a16:creationId xmlns:a16="http://schemas.microsoft.com/office/drawing/2014/main" id="{0956742C-4FCD-4679-9390-486B54873C95}"/>
              </a:ext>
            </a:extLst>
          </p:cNvPr>
          <p:cNvSpPr>
            <a:spLocks noGrp="1"/>
          </p:cNvSpPr>
          <p:nvPr>
            <p:ph type="title" idx="4294967295"/>
          </p:nvPr>
        </p:nvSpPr>
        <p:spPr>
          <a:xfrm>
            <a:off x="395287" y="311096"/>
            <a:ext cx="7534061" cy="708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3100">
                <a:solidFill>
                  <a:srgbClr val="0073B6"/>
                </a:solidFill>
                <a:latin typeface="Nirmala UI"/>
                <a:ea typeface="+mn-ea"/>
                <a:cs typeface="Nirmala UI"/>
              </a:rPr>
              <a:t>Generational Characteristics</a:t>
            </a:r>
            <a:endParaRPr kumimoji="0" lang="en-US" sz="3100" b="0" i="0" u="none" strike="noStrike" kern="1200" cap="none" spc="0" normalizeH="0" baseline="0" noProof="0">
              <a:ln>
                <a:noFill/>
              </a:ln>
              <a:solidFill>
                <a:srgbClr val="0073B6"/>
              </a:solidFill>
              <a:effectLst/>
              <a:uLnTx/>
              <a:uFillTx/>
              <a:latin typeface="Nirmala UI" panose="020B0502040204020203" pitchFamily="34" charset="0"/>
              <a:ea typeface="+mn-ea"/>
              <a:cs typeface="Nirmala UI" panose="020B0502040204020203" pitchFamily="34" charset="0"/>
            </a:endParaRPr>
          </a:p>
        </p:txBody>
      </p:sp>
      <p:sp>
        <p:nvSpPr>
          <p:cNvPr id="6" name="Content Placeholder 5">
            <a:extLst>
              <a:ext uri="{FF2B5EF4-FFF2-40B4-BE49-F238E27FC236}">
                <a16:creationId xmlns:a16="http://schemas.microsoft.com/office/drawing/2014/main" id="{A9C13875-C46A-ECB9-14F5-F7CFF2BCAE7A}"/>
              </a:ext>
            </a:extLst>
          </p:cNvPr>
          <p:cNvSpPr>
            <a:spLocks noGrp="1"/>
          </p:cNvSpPr>
          <p:nvPr>
            <p:ph sz="quarter" idx="15"/>
          </p:nvPr>
        </p:nvSpPr>
        <p:spPr>
          <a:xfrm>
            <a:off x="152293" y="889410"/>
            <a:ext cx="1645920" cy="520841"/>
          </a:xfrm>
          <a:prstGeom prst="homePlate">
            <a:avLst/>
          </a:prstGeom>
          <a:solidFill>
            <a:srgbClr val="0B4A72"/>
          </a:solidFill>
        </p:spPr>
        <p:txBody>
          <a:bodyPr/>
          <a:lstStyle/>
          <a:p>
            <a:pPr algn="ctr">
              <a:lnSpc>
                <a:spcPct val="100000"/>
              </a:lnSpc>
            </a:pPr>
            <a:r>
              <a:rPr lang="en-US" sz="1600">
                <a:solidFill>
                  <a:schemeClr val="bg1"/>
                </a:solidFill>
              </a:rPr>
              <a:t>Traditionalists</a:t>
            </a:r>
          </a:p>
          <a:p>
            <a:pPr algn="ctr">
              <a:lnSpc>
                <a:spcPct val="100000"/>
              </a:lnSpc>
            </a:pPr>
            <a:r>
              <a:rPr lang="en-US" sz="1200">
                <a:solidFill>
                  <a:schemeClr val="bg1"/>
                </a:solidFill>
              </a:rPr>
              <a:t>(1927-1945)</a:t>
            </a:r>
          </a:p>
        </p:txBody>
      </p:sp>
      <p:sp>
        <p:nvSpPr>
          <p:cNvPr id="7" name="Content Placeholder 5">
            <a:extLst>
              <a:ext uri="{FF2B5EF4-FFF2-40B4-BE49-F238E27FC236}">
                <a16:creationId xmlns:a16="http://schemas.microsoft.com/office/drawing/2014/main" id="{FF4C2DF3-29E1-D04E-9EF5-A35865D43003}"/>
              </a:ext>
            </a:extLst>
          </p:cNvPr>
          <p:cNvSpPr txBox="1">
            <a:spLocks/>
          </p:cNvSpPr>
          <p:nvPr/>
        </p:nvSpPr>
        <p:spPr>
          <a:xfrm>
            <a:off x="1931784" y="877895"/>
            <a:ext cx="1645920" cy="520841"/>
          </a:xfrm>
          <a:prstGeom prst="homePlate">
            <a:avLst/>
          </a:prstGeom>
          <a:solidFill>
            <a:srgbClr val="0073B6"/>
          </a:solidFill>
        </p:spPr>
        <p:txBody>
          <a:bodyPr vert="horz" lIns="91440" tIns="45720" rIns="91440" bIns="45720" rtlCol="0">
            <a:noAutofit/>
          </a:bodyPr>
          <a:lstStyle>
            <a:lvl1pPr marL="0" indent="0" algn="l" defTabSz="914400" rtl="0" eaLnBrk="1" latinLnBrk="0" hangingPunct="1">
              <a:lnSpc>
                <a:spcPct val="90000"/>
              </a:lnSpc>
              <a:spcBef>
                <a:spcPts val="0"/>
              </a:spcBef>
              <a:buFont typeface="Arial" panose="020B0604020202020204" pitchFamily="34" charset="0"/>
              <a:buNone/>
              <a:defRPr sz="2000" kern="1200" spc="0" baseline="0">
                <a:solidFill>
                  <a:srgbClr val="0073B6"/>
                </a:solidFill>
                <a:latin typeface="Nirmala UI" panose="020B0502040204020203" pitchFamily="34" charset="0"/>
                <a:ea typeface="+mn-ea"/>
                <a:cs typeface="Nirmala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600">
                <a:solidFill>
                  <a:schemeClr val="bg1"/>
                </a:solidFill>
              </a:rPr>
              <a:t>Baby Boomers</a:t>
            </a:r>
          </a:p>
          <a:p>
            <a:pPr algn="ctr">
              <a:lnSpc>
                <a:spcPct val="100000"/>
              </a:lnSpc>
            </a:pPr>
            <a:r>
              <a:rPr lang="en-US" sz="1200">
                <a:solidFill>
                  <a:schemeClr val="bg1"/>
                </a:solidFill>
              </a:rPr>
              <a:t>(1946-1964)</a:t>
            </a:r>
          </a:p>
        </p:txBody>
      </p:sp>
      <p:sp>
        <p:nvSpPr>
          <p:cNvPr id="8" name="Content Placeholder 5">
            <a:extLst>
              <a:ext uri="{FF2B5EF4-FFF2-40B4-BE49-F238E27FC236}">
                <a16:creationId xmlns:a16="http://schemas.microsoft.com/office/drawing/2014/main" id="{F85A35FC-861F-A253-CD84-0A5009761D73}"/>
              </a:ext>
            </a:extLst>
          </p:cNvPr>
          <p:cNvSpPr txBox="1">
            <a:spLocks/>
          </p:cNvSpPr>
          <p:nvPr/>
        </p:nvSpPr>
        <p:spPr>
          <a:xfrm>
            <a:off x="145003" y="1410250"/>
            <a:ext cx="1645920" cy="292752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Font typeface="Arial" panose="020B0604020202020204" pitchFamily="34" charset="0"/>
              <a:buNone/>
              <a:defRPr sz="2000" kern="1200" spc="0" baseline="0">
                <a:solidFill>
                  <a:srgbClr val="0073B6"/>
                </a:solidFill>
                <a:latin typeface="Nirmala UI" panose="020B0502040204020203" pitchFamily="34" charset="0"/>
                <a:ea typeface="+mn-ea"/>
                <a:cs typeface="Nirmala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3038" indent="-173038">
              <a:lnSpc>
                <a:spcPct val="100000"/>
              </a:lnSpc>
              <a:buFont typeface="Arial" panose="020B0604020202020204" pitchFamily="34" charset="0"/>
              <a:buChar char="•"/>
            </a:pPr>
            <a:r>
              <a:rPr lang="en-US" sz="1300"/>
              <a:t>Dependable</a:t>
            </a:r>
          </a:p>
          <a:p>
            <a:pPr marL="173038" indent="-173038">
              <a:lnSpc>
                <a:spcPct val="100000"/>
              </a:lnSpc>
              <a:buFont typeface="Arial" panose="020B0604020202020204" pitchFamily="34" charset="0"/>
              <a:buChar char="•"/>
            </a:pPr>
            <a:r>
              <a:rPr lang="en-US" sz="1300"/>
              <a:t>Hardworking</a:t>
            </a:r>
          </a:p>
          <a:p>
            <a:pPr marL="173038" indent="-173038">
              <a:lnSpc>
                <a:spcPct val="100000"/>
              </a:lnSpc>
              <a:buFont typeface="Arial" panose="020B0604020202020204" pitchFamily="34" charset="0"/>
              <a:buChar char="•"/>
            </a:pPr>
            <a:r>
              <a:rPr lang="en-US" sz="1300"/>
              <a:t>Loyal</a:t>
            </a:r>
          </a:p>
          <a:p>
            <a:pPr marL="173038" indent="-173038">
              <a:lnSpc>
                <a:spcPct val="100000"/>
              </a:lnSpc>
              <a:buFont typeface="Arial" panose="020B0604020202020204" pitchFamily="34" charset="0"/>
              <a:buChar char="•"/>
            </a:pPr>
            <a:r>
              <a:rPr lang="en-US" sz="1300"/>
              <a:t>Team players</a:t>
            </a:r>
          </a:p>
          <a:p>
            <a:pPr marL="173038" indent="-173038">
              <a:lnSpc>
                <a:spcPct val="100000"/>
              </a:lnSpc>
              <a:buFont typeface="Arial" panose="020B0604020202020204" pitchFamily="34" charset="0"/>
              <a:buChar char="•"/>
            </a:pPr>
            <a:r>
              <a:rPr lang="en-US" sz="1300"/>
              <a:t>The Great Depression</a:t>
            </a:r>
          </a:p>
          <a:p>
            <a:pPr marL="173038" indent="-173038">
              <a:lnSpc>
                <a:spcPct val="100000"/>
              </a:lnSpc>
              <a:buFont typeface="Arial" panose="020B0604020202020204" pitchFamily="34" charset="0"/>
              <a:buChar char="•"/>
            </a:pPr>
            <a:r>
              <a:rPr lang="en-US" sz="1300"/>
              <a:t>Prefer in-person interaction</a:t>
            </a:r>
          </a:p>
          <a:p>
            <a:pPr marL="173038" indent="-173038">
              <a:lnSpc>
                <a:spcPct val="100000"/>
              </a:lnSpc>
              <a:buFont typeface="Arial" panose="020B0604020202020204" pitchFamily="34" charset="0"/>
              <a:buChar char="•"/>
            </a:pPr>
            <a:r>
              <a:rPr lang="en-US" sz="1300"/>
              <a:t>Less inclined to incorporate technology</a:t>
            </a:r>
          </a:p>
        </p:txBody>
      </p:sp>
      <p:sp>
        <p:nvSpPr>
          <p:cNvPr id="9" name="Content Placeholder 5">
            <a:extLst>
              <a:ext uri="{FF2B5EF4-FFF2-40B4-BE49-F238E27FC236}">
                <a16:creationId xmlns:a16="http://schemas.microsoft.com/office/drawing/2014/main" id="{1456FF40-1032-DD89-A027-FA2928C1A568}"/>
              </a:ext>
            </a:extLst>
          </p:cNvPr>
          <p:cNvSpPr txBox="1">
            <a:spLocks/>
          </p:cNvSpPr>
          <p:nvPr/>
        </p:nvSpPr>
        <p:spPr>
          <a:xfrm>
            <a:off x="5487756" y="889409"/>
            <a:ext cx="1645920" cy="520841"/>
          </a:xfrm>
          <a:prstGeom prst="homePlate">
            <a:avLst/>
          </a:prstGeom>
          <a:solidFill>
            <a:srgbClr val="0073B6"/>
          </a:solidFill>
        </p:spPr>
        <p:txBody>
          <a:bodyPr vert="horz" lIns="91440" tIns="45720" rIns="91440" bIns="45720" rtlCol="0">
            <a:noAutofit/>
          </a:bodyPr>
          <a:lstStyle>
            <a:lvl1pPr marL="0" indent="0" algn="l" defTabSz="914400" rtl="0" eaLnBrk="1" latinLnBrk="0" hangingPunct="1">
              <a:lnSpc>
                <a:spcPct val="90000"/>
              </a:lnSpc>
              <a:spcBef>
                <a:spcPts val="0"/>
              </a:spcBef>
              <a:buFont typeface="Arial" panose="020B0604020202020204" pitchFamily="34" charset="0"/>
              <a:buNone/>
              <a:defRPr sz="2000" kern="1200" spc="0" baseline="0">
                <a:solidFill>
                  <a:srgbClr val="0073B6"/>
                </a:solidFill>
                <a:latin typeface="Nirmala UI" panose="020B0502040204020203" pitchFamily="34" charset="0"/>
                <a:ea typeface="+mn-ea"/>
                <a:cs typeface="Nirmala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600">
                <a:solidFill>
                  <a:schemeClr val="bg1"/>
                </a:solidFill>
              </a:rPr>
              <a:t>Millennials</a:t>
            </a:r>
          </a:p>
          <a:p>
            <a:pPr algn="ctr">
              <a:lnSpc>
                <a:spcPct val="100000"/>
              </a:lnSpc>
            </a:pPr>
            <a:r>
              <a:rPr lang="en-US" sz="1200">
                <a:solidFill>
                  <a:schemeClr val="bg1"/>
                </a:solidFill>
              </a:rPr>
              <a:t>(1981-1996)</a:t>
            </a:r>
          </a:p>
        </p:txBody>
      </p:sp>
      <p:sp>
        <p:nvSpPr>
          <p:cNvPr id="10" name="Content Placeholder 5">
            <a:extLst>
              <a:ext uri="{FF2B5EF4-FFF2-40B4-BE49-F238E27FC236}">
                <a16:creationId xmlns:a16="http://schemas.microsoft.com/office/drawing/2014/main" id="{C2100FB0-921A-6C19-4C02-E3EDCFF52881}"/>
              </a:ext>
            </a:extLst>
          </p:cNvPr>
          <p:cNvSpPr txBox="1">
            <a:spLocks/>
          </p:cNvSpPr>
          <p:nvPr/>
        </p:nvSpPr>
        <p:spPr>
          <a:xfrm>
            <a:off x="7264237" y="877895"/>
            <a:ext cx="1645920" cy="520841"/>
          </a:xfrm>
          <a:prstGeom prst="homePlate">
            <a:avLst/>
          </a:prstGeom>
          <a:solidFill>
            <a:srgbClr val="0B4A72"/>
          </a:solidFill>
        </p:spPr>
        <p:txBody>
          <a:bodyPr vert="horz" lIns="91440" tIns="45720" rIns="91440" bIns="45720" rtlCol="0">
            <a:noAutofit/>
          </a:bodyPr>
          <a:lstStyle>
            <a:lvl1pPr marL="0" indent="0" algn="l" defTabSz="914400" rtl="0" eaLnBrk="1" latinLnBrk="0" hangingPunct="1">
              <a:lnSpc>
                <a:spcPct val="90000"/>
              </a:lnSpc>
              <a:spcBef>
                <a:spcPts val="0"/>
              </a:spcBef>
              <a:buFont typeface="Arial" panose="020B0604020202020204" pitchFamily="34" charset="0"/>
              <a:buNone/>
              <a:defRPr sz="2000" kern="1200" spc="0" baseline="0">
                <a:solidFill>
                  <a:srgbClr val="0073B6"/>
                </a:solidFill>
                <a:latin typeface="Nirmala UI" panose="020B0502040204020203" pitchFamily="34" charset="0"/>
                <a:ea typeface="+mn-ea"/>
                <a:cs typeface="Nirmala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600">
                <a:solidFill>
                  <a:schemeClr val="bg1"/>
                </a:solidFill>
              </a:rPr>
              <a:t>Generation Z</a:t>
            </a:r>
          </a:p>
          <a:p>
            <a:pPr algn="ctr">
              <a:lnSpc>
                <a:spcPct val="100000"/>
              </a:lnSpc>
            </a:pPr>
            <a:r>
              <a:rPr lang="en-US" sz="1200">
                <a:solidFill>
                  <a:schemeClr val="bg1"/>
                </a:solidFill>
              </a:rPr>
              <a:t>(1997 and after)</a:t>
            </a:r>
          </a:p>
        </p:txBody>
      </p:sp>
      <p:sp>
        <p:nvSpPr>
          <p:cNvPr id="11" name="Content Placeholder 5">
            <a:extLst>
              <a:ext uri="{FF2B5EF4-FFF2-40B4-BE49-F238E27FC236}">
                <a16:creationId xmlns:a16="http://schemas.microsoft.com/office/drawing/2014/main" id="{C63D1014-A03A-203F-D734-5C2CA55023B7}"/>
              </a:ext>
            </a:extLst>
          </p:cNvPr>
          <p:cNvSpPr txBox="1">
            <a:spLocks/>
          </p:cNvSpPr>
          <p:nvPr/>
        </p:nvSpPr>
        <p:spPr>
          <a:xfrm>
            <a:off x="3708265" y="877895"/>
            <a:ext cx="1645920" cy="520841"/>
          </a:xfrm>
          <a:prstGeom prst="homePlate">
            <a:avLst/>
          </a:prstGeom>
          <a:solidFill>
            <a:srgbClr val="0B4A72"/>
          </a:solidFill>
        </p:spPr>
        <p:txBody>
          <a:bodyPr vert="horz" lIns="91440" tIns="45720" rIns="91440" bIns="45720" rtlCol="0">
            <a:noAutofit/>
          </a:bodyPr>
          <a:lstStyle>
            <a:lvl1pPr marL="0" indent="0" algn="l" defTabSz="914400" rtl="0" eaLnBrk="1" latinLnBrk="0" hangingPunct="1">
              <a:lnSpc>
                <a:spcPct val="90000"/>
              </a:lnSpc>
              <a:spcBef>
                <a:spcPts val="0"/>
              </a:spcBef>
              <a:buFont typeface="Arial" panose="020B0604020202020204" pitchFamily="34" charset="0"/>
              <a:buNone/>
              <a:defRPr sz="2000" kern="1200" spc="0" baseline="0">
                <a:solidFill>
                  <a:srgbClr val="0073B6"/>
                </a:solidFill>
                <a:latin typeface="Nirmala UI" panose="020B0502040204020203" pitchFamily="34" charset="0"/>
                <a:ea typeface="+mn-ea"/>
                <a:cs typeface="Nirmala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600">
                <a:solidFill>
                  <a:schemeClr val="bg1"/>
                </a:solidFill>
              </a:rPr>
              <a:t>Generation X</a:t>
            </a:r>
          </a:p>
          <a:p>
            <a:pPr algn="ctr">
              <a:lnSpc>
                <a:spcPct val="100000"/>
              </a:lnSpc>
            </a:pPr>
            <a:r>
              <a:rPr lang="en-US" sz="1200">
                <a:solidFill>
                  <a:schemeClr val="bg1"/>
                </a:solidFill>
              </a:rPr>
              <a:t>(1965-1980)</a:t>
            </a:r>
          </a:p>
        </p:txBody>
      </p:sp>
      <p:sp>
        <p:nvSpPr>
          <p:cNvPr id="12" name="Content Placeholder 5">
            <a:extLst>
              <a:ext uri="{FF2B5EF4-FFF2-40B4-BE49-F238E27FC236}">
                <a16:creationId xmlns:a16="http://schemas.microsoft.com/office/drawing/2014/main" id="{205D2EDC-17E9-8187-A25B-A71A4222E093}"/>
              </a:ext>
            </a:extLst>
          </p:cNvPr>
          <p:cNvSpPr txBox="1">
            <a:spLocks/>
          </p:cNvSpPr>
          <p:nvPr/>
        </p:nvSpPr>
        <p:spPr>
          <a:xfrm>
            <a:off x="1928774" y="1398736"/>
            <a:ext cx="1645920" cy="317460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Font typeface="Arial" panose="020B0604020202020204" pitchFamily="34" charset="0"/>
              <a:buNone/>
              <a:defRPr sz="2000" kern="1200" spc="0" baseline="0">
                <a:solidFill>
                  <a:srgbClr val="0073B6"/>
                </a:solidFill>
                <a:latin typeface="Nirmala UI" panose="020B0502040204020203" pitchFamily="34" charset="0"/>
                <a:ea typeface="+mn-ea"/>
                <a:cs typeface="Nirmala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3038" indent="-173038">
              <a:lnSpc>
                <a:spcPct val="100000"/>
              </a:lnSpc>
              <a:buFont typeface="Arial" panose="020B0604020202020204" pitchFamily="34" charset="0"/>
              <a:buChar char="•"/>
            </a:pPr>
            <a:r>
              <a:rPr lang="en-US" sz="1300"/>
              <a:t>Strong work ethic</a:t>
            </a:r>
          </a:p>
          <a:p>
            <a:pPr marL="173038" indent="-173038">
              <a:lnSpc>
                <a:spcPct val="100000"/>
              </a:lnSpc>
              <a:buFont typeface="Arial" panose="020B0604020202020204" pitchFamily="34" charset="0"/>
              <a:buChar char="•"/>
            </a:pPr>
            <a:r>
              <a:rPr lang="en-US" sz="1300"/>
              <a:t>Independent</a:t>
            </a:r>
          </a:p>
          <a:p>
            <a:pPr marL="173038" indent="-173038">
              <a:lnSpc>
                <a:spcPct val="100000"/>
              </a:lnSpc>
              <a:buFont typeface="Arial" panose="020B0604020202020204" pitchFamily="34" charset="0"/>
              <a:buChar char="•"/>
            </a:pPr>
            <a:r>
              <a:rPr lang="en-US" sz="1300"/>
              <a:t>Highly disciplined</a:t>
            </a:r>
          </a:p>
          <a:p>
            <a:pPr marL="173038" indent="-173038">
              <a:lnSpc>
                <a:spcPct val="100000"/>
              </a:lnSpc>
              <a:buFont typeface="Arial" panose="020B0604020202020204" pitchFamily="34" charset="0"/>
              <a:buChar char="•"/>
            </a:pPr>
            <a:r>
              <a:rPr lang="en-US" sz="1300"/>
              <a:t>End of WWII</a:t>
            </a:r>
          </a:p>
          <a:p>
            <a:pPr marL="173038" indent="-173038">
              <a:lnSpc>
                <a:spcPct val="100000"/>
              </a:lnSpc>
              <a:buFont typeface="Arial" panose="020B0604020202020204" pitchFamily="34" charset="0"/>
              <a:buChar char="•"/>
            </a:pPr>
            <a:r>
              <a:rPr lang="en-US" sz="1300"/>
              <a:t>Ambition</a:t>
            </a:r>
          </a:p>
          <a:p>
            <a:pPr marL="173038" indent="-173038">
              <a:lnSpc>
                <a:spcPct val="100000"/>
              </a:lnSpc>
              <a:buFont typeface="Arial" panose="020B0604020202020204" pitchFamily="34" charset="0"/>
              <a:buChar char="•"/>
            </a:pPr>
            <a:r>
              <a:rPr lang="en-US" sz="1300"/>
              <a:t>Financial security</a:t>
            </a:r>
          </a:p>
          <a:p>
            <a:pPr marL="173038" indent="-173038">
              <a:lnSpc>
                <a:spcPct val="100000"/>
              </a:lnSpc>
              <a:buFont typeface="Arial" panose="020B0604020202020204" pitchFamily="34" charset="0"/>
              <a:buChar char="•"/>
            </a:pPr>
            <a:r>
              <a:rPr lang="en-US" sz="1300"/>
              <a:t>Strong interpersonal skills</a:t>
            </a:r>
          </a:p>
          <a:p>
            <a:pPr marL="173038" indent="-173038">
              <a:lnSpc>
                <a:spcPct val="100000"/>
              </a:lnSpc>
              <a:buFont typeface="Arial" panose="020B0604020202020204" pitchFamily="34" charset="0"/>
              <a:buChar char="•"/>
            </a:pPr>
            <a:r>
              <a:rPr lang="en-US" sz="1300"/>
              <a:t>Workaholics </a:t>
            </a:r>
          </a:p>
        </p:txBody>
      </p:sp>
      <p:sp>
        <p:nvSpPr>
          <p:cNvPr id="13" name="Content Placeholder 5">
            <a:extLst>
              <a:ext uri="{FF2B5EF4-FFF2-40B4-BE49-F238E27FC236}">
                <a16:creationId xmlns:a16="http://schemas.microsoft.com/office/drawing/2014/main" id="{8CC09BBE-3AD8-F9D5-7548-9E27E4660F0A}"/>
              </a:ext>
            </a:extLst>
          </p:cNvPr>
          <p:cNvSpPr txBox="1">
            <a:spLocks/>
          </p:cNvSpPr>
          <p:nvPr/>
        </p:nvSpPr>
        <p:spPr>
          <a:xfrm>
            <a:off x="3708265" y="1398736"/>
            <a:ext cx="1645920" cy="317460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Font typeface="Arial" panose="020B0604020202020204" pitchFamily="34" charset="0"/>
              <a:buNone/>
              <a:defRPr sz="2000" kern="1200" spc="0" baseline="0">
                <a:solidFill>
                  <a:srgbClr val="0073B6"/>
                </a:solidFill>
                <a:latin typeface="Nirmala UI" panose="020B0502040204020203" pitchFamily="34" charset="0"/>
                <a:ea typeface="+mn-ea"/>
                <a:cs typeface="Nirmala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3038" indent="-173038">
              <a:lnSpc>
                <a:spcPct val="100000"/>
              </a:lnSpc>
              <a:buFont typeface="Arial" panose="020B0604020202020204" pitchFamily="34" charset="0"/>
              <a:buChar char="•"/>
            </a:pPr>
            <a:r>
              <a:rPr lang="en-US" sz="1300"/>
              <a:t>Independent</a:t>
            </a:r>
          </a:p>
          <a:p>
            <a:pPr marL="173038" indent="-173038">
              <a:lnSpc>
                <a:spcPct val="100000"/>
              </a:lnSpc>
              <a:buFont typeface="Arial" panose="020B0604020202020204" pitchFamily="34" charset="0"/>
              <a:buChar char="•"/>
            </a:pPr>
            <a:r>
              <a:rPr lang="en-US" sz="1300"/>
              <a:t>Self-sufficient</a:t>
            </a:r>
          </a:p>
          <a:p>
            <a:pPr marL="173038" indent="-173038">
              <a:lnSpc>
                <a:spcPct val="100000"/>
              </a:lnSpc>
              <a:buFont typeface="Arial" panose="020B0604020202020204" pitchFamily="34" charset="0"/>
              <a:buChar char="•"/>
            </a:pPr>
            <a:r>
              <a:rPr lang="en-US" sz="1300"/>
              <a:t>Ambitious</a:t>
            </a:r>
          </a:p>
          <a:p>
            <a:pPr marL="173038" indent="-173038">
              <a:lnSpc>
                <a:spcPct val="100000"/>
              </a:lnSpc>
              <a:buFont typeface="Arial" panose="020B0604020202020204" pitchFamily="34" charset="0"/>
              <a:buChar char="•"/>
            </a:pPr>
            <a:r>
              <a:rPr lang="en-US" sz="1300"/>
              <a:t>Healthy work-life balance</a:t>
            </a:r>
          </a:p>
          <a:p>
            <a:pPr marL="173038" indent="-173038">
              <a:lnSpc>
                <a:spcPct val="100000"/>
              </a:lnSpc>
              <a:buFont typeface="Arial" panose="020B0604020202020204" pitchFamily="34" charset="0"/>
              <a:buChar char="•"/>
            </a:pPr>
            <a:r>
              <a:rPr lang="en-US" sz="1300"/>
              <a:t>Freedom and responsibility</a:t>
            </a:r>
          </a:p>
          <a:p>
            <a:pPr marL="173038" indent="-173038">
              <a:lnSpc>
                <a:spcPct val="100000"/>
              </a:lnSpc>
              <a:buFont typeface="Arial" panose="020B0604020202020204" pitchFamily="34" charset="0"/>
              <a:buChar char="•"/>
            </a:pPr>
            <a:r>
              <a:rPr lang="en-US" sz="1300"/>
              <a:t>Comfortable with technology</a:t>
            </a:r>
          </a:p>
          <a:p>
            <a:pPr marL="173038" indent="-173038">
              <a:lnSpc>
                <a:spcPct val="100000"/>
              </a:lnSpc>
              <a:buFont typeface="Arial" panose="020B0604020202020204" pitchFamily="34" charset="0"/>
              <a:buChar char="•"/>
            </a:pPr>
            <a:r>
              <a:rPr lang="en-US" sz="1300"/>
              <a:t>Inherently skeptical of authority</a:t>
            </a:r>
          </a:p>
        </p:txBody>
      </p:sp>
      <p:sp>
        <p:nvSpPr>
          <p:cNvPr id="14" name="Content Placeholder 5">
            <a:extLst>
              <a:ext uri="{FF2B5EF4-FFF2-40B4-BE49-F238E27FC236}">
                <a16:creationId xmlns:a16="http://schemas.microsoft.com/office/drawing/2014/main" id="{E00FF40C-4578-A9DB-2FCE-C1068B199E1D}"/>
              </a:ext>
            </a:extLst>
          </p:cNvPr>
          <p:cNvSpPr txBox="1">
            <a:spLocks/>
          </p:cNvSpPr>
          <p:nvPr/>
        </p:nvSpPr>
        <p:spPr>
          <a:xfrm>
            <a:off x="5484746" y="1410250"/>
            <a:ext cx="1779488" cy="330760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Font typeface="Arial" panose="020B0604020202020204" pitchFamily="34" charset="0"/>
              <a:buNone/>
              <a:defRPr sz="2000" kern="1200" spc="0" baseline="0">
                <a:solidFill>
                  <a:srgbClr val="0073B6"/>
                </a:solidFill>
                <a:latin typeface="Nirmala UI" panose="020B0502040204020203" pitchFamily="34" charset="0"/>
                <a:ea typeface="+mn-ea"/>
                <a:cs typeface="Nirmala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3038" indent="-173038">
              <a:lnSpc>
                <a:spcPct val="100000"/>
              </a:lnSpc>
              <a:buFont typeface="Arial" panose="020B0604020202020204" pitchFamily="34" charset="0"/>
              <a:buChar char="•"/>
            </a:pPr>
            <a:r>
              <a:rPr lang="en-US" sz="1300"/>
              <a:t>Good at multitasking</a:t>
            </a:r>
          </a:p>
          <a:p>
            <a:pPr marL="173038" indent="-173038">
              <a:lnSpc>
                <a:spcPct val="100000"/>
              </a:lnSpc>
              <a:buFont typeface="Arial" panose="020B0604020202020204" pitchFamily="34" charset="0"/>
              <a:buChar char="•"/>
            </a:pPr>
            <a:r>
              <a:rPr lang="en-US" sz="1300"/>
              <a:t>Deadline-oriented</a:t>
            </a:r>
          </a:p>
          <a:p>
            <a:pPr marL="173038" indent="-173038">
              <a:lnSpc>
                <a:spcPct val="100000"/>
              </a:lnSpc>
              <a:buFont typeface="Arial" panose="020B0604020202020204" pitchFamily="34" charset="0"/>
              <a:buChar char="•"/>
            </a:pPr>
            <a:r>
              <a:rPr lang="en-US" sz="1300"/>
              <a:t>Want instant feedback</a:t>
            </a:r>
          </a:p>
          <a:p>
            <a:pPr marL="173038" indent="-173038">
              <a:lnSpc>
                <a:spcPct val="100000"/>
              </a:lnSpc>
              <a:buFont typeface="Arial" panose="020B0604020202020204" pitchFamily="34" charset="0"/>
              <a:buChar char="•"/>
            </a:pPr>
            <a:r>
              <a:rPr lang="en-US" sz="1300"/>
              <a:t>Want to feel valuable and appreciated</a:t>
            </a:r>
          </a:p>
          <a:p>
            <a:pPr marL="173038" indent="-173038">
              <a:lnSpc>
                <a:spcPct val="100000"/>
              </a:lnSpc>
              <a:buFont typeface="Arial" panose="020B0604020202020204" pitchFamily="34" charset="0"/>
              <a:buChar char="•"/>
            </a:pPr>
            <a:r>
              <a:rPr lang="en-US" sz="1300"/>
              <a:t>Diversity and inclusion</a:t>
            </a:r>
          </a:p>
          <a:p>
            <a:pPr marL="173038" indent="-173038">
              <a:lnSpc>
                <a:spcPct val="100000"/>
              </a:lnSpc>
              <a:buFont typeface="Arial" panose="020B0604020202020204" pitchFamily="34" charset="0"/>
              <a:buChar char="•"/>
            </a:pPr>
            <a:r>
              <a:rPr lang="en-US" sz="1300"/>
              <a:t>May lack interpersonal skills</a:t>
            </a:r>
          </a:p>
          <a:p>
            <a:pPr marL="173038" indent="-173038">
              <a:lnSpc>
                <a:spcPct val="100000"/>
              </a:lnSpc>
              <a:buFont typeface="Arial" panose="020B0604020202020204" pitchFamily="34" charset="0"/>
              <a:buChar char="•"/>
            </a:pPr>
            <a:r>
              <a:rPr lang="en-US" sz="1300"/>
              <a:t>Straightforward communication</a:t>
            </a:r>
          </a:p>
        </p:txBody>
      </p:sp>
      <p:sp>
        <p:nvSpPr>
          <p:cNvPr id="15" name="Content Placeholder 5">
            <a:extLst>
              <a:ext uri="{FF2B5EF4-FFF2-40B4-BE49-F238E27FC236}">
                <a16:creationId xmlns:a16="http://schemas.microsoft.com/office/drawing/2014/main" id="{7F0BA68D-61F9-D784-0A40-0740175E8A59}"/>
              </a:ext>
            </a:extLst>
          </p:cNvPr>
          <p:cNvSpPr txBox="1">
            <a:spLocks/>
          </p:cNvSpPr>
          <p:nvPr/>
        </p:nvSpPr>
        <p:spPr>
          <a:xfrm>
            <a:off x="7264237" y="1398736"/>
            <a:ext cx="1963909" cy="317460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Font typeface="Arial" panose="020B0604020202020204" pitchFamily="34" charset="0"/>
              <a:buNone/>
              <a:defRPr sz="2000" kern="1200" spc="0" baseline="0">
                <a:solidFill>
                  <a:srgbClr val="0073B6"/>
                </a:solidFill>
                <a:latin typeface="Nirmala UI" panose="020B0502040204020203" pitchFamily="34" charset="0"/>
                <a:ea typeface="+mn-ea"/>
                <a:cs typeface="Nirmala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625" indent="-173038">
              <a:lnSpc>
                <a:spcPct val="100000"/>
              </a:lnSpc>
              <a:buFont typeface="Arial" panose="020B0604020202020204" pitchFamily="34" charset="0"/>
              <a:buChar char="•"/>
            </a:pPr>
            <a:r>
              <a:rPr lang="en-US" sz="1250"/>
              <a:t>Self-confident</a:t>
            </a:r>
          </a:p>
          <a:p>
            <a:pPr marL="174625" indent="-173038">
              <a:lnSpc>
                <a:spcPct val="100000"/>
              </a:lnSpc>
              <a:buFont typeface="Arial" panose="020B0604020202020204" pitchFamily="34" charset="0"/>
              <a:buChar char="•"/>
            </a:pPr>
            <a:r>
              <a:rPr lang="en-US" sz="1250"/>
              <a:t>Autonomous</a:t>
            </a:r>
          </a:p>
          <a:p>
            <a:pPr marL="174625" indent="-173038">
              <a:lnSpc>
                <a:spcPct val="100000"/>
              </a:lnSpc>
              <a:buFont typeface="Arial" panose="020B0604020202020204" pitchFamily="34" charset="0"/>
              <a:buChar char="•"/>
            </a:pPr>
            <a:r>
              <a:rPr lang="en-US" sz="1250"/>
              <a:t>Expected to be most highly educated generation</a:t>
            </a:r>
          </a:p>
          <a:p>
            <a:pPr marL="174625" indent="-173038">
              <a:lnSpc>
                <a:spcPct val="100000"/>
              </a:lnSpc>
              <a:buFont typeface="Arial" panose="020B0604020202020204" pitchFamily="34" charset="0"/>
              <a:buChar char="•"/>
            </a:pPr>
            <a:r>
              <a:rPr lang="en-US" sz="1250"/>
              <a:t>Eco-friendly</a:t>
            </a:r>
          </a:p>
          <a:p>
            <a:pPr marL="174625" indent="-173038">
              <a:lnSpc>
                <a:spcPct val="100000"/>
              </a:lnSpc>
              <a:buFont typeface="Arial" panose="020B0604020202020204" pitchFamily="34" charset="0"/>
              <a:buChar char="•"/>
            </a:pPr>
            <a:r>
              <a:rPr lang="en-US" sz="1250"/>
              <a:t>Healthy lifestyle</a:t>
            </a:r>
          </a:p>
          <a:p>
            <a:pPr marL="174625" indent="-173038">
              <a:lnSpc>
                <a:spcPct val="100000"/>
              </a:lnSpc>
              <a:buFont typeface="Arial" panose="020B0604020202020204" pitchFamily="34" charset="0"/>
              <a:buChar char="•"/>
            </a:pPr>
            <a:r>
              <a:rPr lang="en-US" sz="1250"/>
              <a:t>Multicultural mindset</a:t>
            </a:r>
          </a:p>
          <a:p>
            <a:pPr marL="174625" indent="-173038">
              <a:lnSpc>
                <a:spcPct val="100000"/>
              </a:lnSpc>
              <a:buFont typeface="Arial" panose="020B0604020202020204" pitchFamily="34" charset="0"/>
              <a:buChar char="•"/>
            </a:pPr>
            <a:r>
              <a:rPr lang="en-US" sz="1250"/>
              <a:t>Most technologically advanced</a:t>
            </a:r>
          </a:p>
          <a:p>
            <a:pPr marL="174625" indent="-173038">
              <a:lnSpc>
                <a:spcPct val="100000"/>
              </a:lnSpc>
              <a:buFont typeface="Arial" panose="020B0604020202020204" pitchFamily="34" charset="0"/>
              <a:buChar char="•"/>
            </a:pPr>
            <a:r>
              <a:rPr lang="en-US" sz="1250"/>
              <a:t>Lack basic communication skills</a:t>
            </a:r>
          </a:p>
          <a:p>
            <a:pPr marL="174625" indent="-173038">
              <a:lnSpc>
                <a:spcPct val="100000"/>
              </a:lnSpc>
              <a:buFont typeface="Arial" panose="020B0604020202020204" pitchFamily="34" charset="0"/>
              <a:buChar char="•"/>
            </a:pPr>
            <a:r>
              <a:rPr lang="en-US" sz="1250"/>
              <a:t>Addicted to instant response</a:t>
            </a:r>
          </a:p>
          <a:p>
            <a:pPr marL="174625" indent="-173038">
              <a:lnSpc>
                <a:spcPct val="100000"/>
              </a:lnSpc>
              <a:buFont typeface="Arial" panose="020B0604020202020204" pitchFamily="34" charset="0"/>
              <a:buChar char="•"/>
            </a:pPr>
            <a:r>
              <a:rPr lang="en-US" sz="1250"/>
              <a:t>Entitled</a:t>
            </a:r>
          </a:p>
          <a:p>
            <a:pPr marL="174625" indent="-173038">
              <a:lnSpc>
                <a:spcPct val="100000"/>
              </a:lnSpc>
              <a:buFont typeface="Arial" panose="020B0604020202020204" pitchFamily="34" charset="0"/>
              <a:buChar char="•"/>
            </a:pPr>
            <a:r>
              <a:rPr lang="en-US" sz="1250"/>
              <a:t>Lack professionalism</a:t>
            </a:r>
          </a:p>
        </p:txBody>
      </p:sp>
    </p:spTree>
    <p:extLst>
      <p:ext uri="{BB962C8B-B14F-4D97-AF65-F5344CB8AC3E}">
        <p14:creationId xmlns:p14="http://schemas.microsoft.com/office/powerpoint/2010/main" val="3938416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6AE0E-513C-F1DF-1FF6-D26669B37F7B}"/>
            </a:ext>
          </a:extLst>
        </p:cNvPr>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DC24A4F-182D-E2AD-0177-F91A2673702F}"/>
              </a:ext>
            </a:extLst>
          </p:cNvPr>
          <p:cNvSpPr>
            <a:spLocks noGrp="1"/>
          </p:cNvSpPr>
          <p:nvPr>
            <p:ph type="sldNum" sz="quarter" idx="12"/>
          </p:nvPr>
        </p:nvSpPr>
        <p:spPr>
          <a:xfrm>
            <a:off x="161771" y="4858705"/>
            <a:ext cx="474865" cy="274637"/>
          </a:xfrm>
        </p:spPr>
        <p:txBody>
          <a:bodyPr/>
          <a:lstStyle/>
          <a:p>
            <a:fld id="{10DAB2CC-E082-4A90-B521-35AE5120E197}" type="slidenum">
              <a:rPr lang="en-US" smtClean="0"/>
              <a:pPr/>
              <a:t>21</a:t>
            </a:fld>
            <a:endParaRPr lang="en-US"/>
          </a:p>
        </p:txBody>
      </p:sp>
      <p:sp>
        <p:nvSpPr>
          <p:cNvPr id="5" name="Content Placeholder 4">
            <a:extLst>
              <a:ext uri="{FF2B5EF4-FFF2-40B4-BE49-F238E27FC236}">
                <a16:creationId xmlns:a16="http://schemas.microsoft.com/office/drawing/2014/main" id="{B3B20119-E75D-BC3F-C3EA-22B764DB7448}"/>
              </a:ext>
            </a:extLst>
          </p:cNvPr>
          <p:cNvSpPr>
            <a:spLocks noGrp="1"/>
          </p:cNvSpPr>
          <p:nvPr>
            <p:ph type="title" idx="4294967295"/>
          </p:nvPr>
        </p:nvSpPr>
        <p:spPr>
          <a:xfrm>
            <a:off x="403225" y="303213"/>
            <a:ext cx="6726238" cy="708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0073B6"/>
                </a:solidFill>
                <a:effectLst/>
                <a:uLnTx/>
                <a:uFillTx/>
                <a:latin typeface="Nirmala UI" panose="020B0502040204020203" pitchFamily="34" charset="0"/>
                <a:ea typeface="+mn-ea"/>
                <a:cs typeface="Nirmala UI" panose="020B0502040204020203" pitchFamily="34" charset="0"/>
              </a:rPr>
              <a:t>Avoid Stereotypes and Ageism</a:t>
            </a:r>
          </a:p>
        </p:txBody>
      </p:sp>
      <p:sp>
        <p:nvSpPr>
          <p:cNvPr id="7" name="Content Placeholder 6">
            <a:extLst>
              <a:ext uri="{FF2B5EF4-FFF2-40B4-BE49-F238E27FC236}">
                <a16:creationId xmlns:a16="http://schemas.microsoft.com/office/drawing/2014/main" id="{F9999E3C-172A-B09D-082A-F859F1DE8CBE}"/>
              </a:ext>
            </a:extLst>
          </p:cNvPr>
          <p:cNvSpPr>
            <a:spLocks noGrp="1"/>
          </p:cNvSpPr>
          <p:nvPr>
            <p:ph sz="quarter" idx="15"/>
          </p:nvPr>
        </p:nvSpPr>
        <p:spPr>
          <a:xfrm>
            <a:off x="472768" y="1010681"/>
            <a:ext cx="5383880" cy="3227732"/>
          </a:xfrm>
        </p:spPr>
        <p:txBody>
          <a:bodyPr/>
          <a:lstStyle/>
          <a:p>
            <a:pPr marL="342900" indent="-342900">
              <a:lnSpc>
                <a:spcPct val="100000"/>
              </a:lnSpc>
              <a:spcBef>
                <a:spcPts val="200"/>
              </a:spcBef>
              <a:spcAft>
                <a:spcPts val="200"/>
              </a:spcAft>
              <a:buFont typeface="Arial" panose="020B0604020202020204" pitchFamily="34" charset="0"/>
              <a:buChar char="•"/>
            </a:pPr>
            <a:r>
              <a:rPr lang="en-US"/>
              <a:t>Our brains automatically lean on stereotypes to make faster decisions</a:t>
            </a:r>
          </a:p>
          <a:p>
            <a:pPr marL="342900" indent="-342900">
              <a:lnSpc>
                <a:spcPct val="100000"/>
              </a:lnSpc>
              <a:spcBef>
                <a:spcPts val="200"/>
              </a:spcBef>
              <a:spcAft>
                <a:spcPts val="200"/>
              </a:spcAft>
              <a:buFont typeface="Arial" panose="020B0604020202020204" pitchFamily="34" charset="0"/>
              <a:buChar char="•"/>
            </a:pPr>
            <a:r>
              <a:rPr lang="en-US"/>
              <a:t>Commit to recognizing the value within each generation and what they can bring to the table</a:t>
            </a:r>
          </a:p>
          <a:p>
            <a:pPr marL="342900" indent="-342900">
              <a:lnSpc>
                <a:spcPct val="100000"/>
              </a:lnSpc>
              <a:spcBef>
                <a:spcPts val="200"/>
              </a:spcBef>
              <a:spcAft>
                <a:spcPts val="200"/>
              </a:spcAft>
              <a:buFont typeface="Arial" panose="020B0604020202020204" pitchFamily="34" charset="0"/>
              <a:buChar char="•"/>
            </a:pPr>
            <a:r>
              <a:rPr lang="en-US"/>
              <a:t>64% of workers have either witnessed or experienced age discrimination</a:t>
            </a:r>
          </a:p>
          <a:p>
            <a:pPr marL="342900" indent="-342900">
              <a:lnSpc>
                <a:spcPct val="100000"/>
              </a:lnSpc>
              <a:spcBef>
                <a:spcPts val="200"/>
              </a:spcBef>
              <a:spcAft>
                <a:spcPts val="200"/>
              </a:spcAft>
              <a:buFont typeface="Arial" panose="020B0604020202020204" pitchFamily="34" charset="0"/>
              <a:buChar char="•"/>
            </a:pPr>
            <a:r>
              <a:rPr lang="en-US"/>
              <a:t>Passing people over for positions based on age (younger or older) is unlawful</a:t>
            </a:r>
          </a:p>
        </p:txBody>
      </p:sp>
      <p:pic>
        <p:nvPicPr>
          <p:cNvPr id="12" name="Picture 11">
            <a:extLst>
              <a:ext uri="{FF2B5EF4-FFF2-40B4-BE49-F238E27FC236}">
                <a16:creationId xmlns:a16="http://schemas.microsoft.com/office/drawing/2014/main" id="{287BEA63-889A-4F60-A935-315D77384F1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3479" y="1753969"/>
            <a:ext cx="2567753" cy="1635561"/>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42040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6AE0E-513C-F1DF-1FF6-D26669B37F7B}"/>
            </a:ext>
          </a:extLst>
        </p:cNvPr>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DC24A4F-182D-E2AD-0177-F91A2673702F}"/>
              </a:ext>
            </a:extLst>
          </p:cNvPr>
          <p:cNvSpPr>
            <a:spLocks noGrp="1"/>
          </p:cNvSpPr>
          <p:nvPr>
            <p:ph type="sldNum" sz="quarter" idx="12"/>
          </p:nvPr>
        </p:nvSpPr>
        <p:spPr>
          <a:xfrm>
            <a:off x="161771" y="4858705"/>
            <a:ext cx="474865" cy="274637"/>
          </a:xfrm>
        </p:spPr>
        <p:txBody>
          <a:bodyPr/>
          <a:lstStyle/>
          <a:p>
            <a:fld id="{10DAB2CC-E082-4A90-B521-35AE5120E197}" type="slidenum">
              <a:rPr lang="en-US" smtClean="0"/>
              <a:pPr/>
              <a:t>22</a:t>
            </a:fld>
            <a:endParaRPr lang="en-US"/>
          </a:p>
        </p:txBody>
      </p:sp>
      <p:sp>
        <p:nvSpPr>
          <p:cNvPr id="5" name="Content Placeholder 4">
            <a:extLst>
              <a:ext uri="{FF2B5EF4-FFF2-40B4-BE49-F238E27FC236}">
                <a16:creationId xmlns:a16="http://schemas.microsoft.com/office/drawing/2014/main" id="{B3B20119-E75D-BC3F-C3EA-22B764DB7448}"/>
              </a:ext>
            </a:extLst>
          </p:cNvPr>
          <p:cNvSpPr>
            <a:spLocks noGrp="1"/>
          </p:cNvSpPr>
          <p:nvPr>
            <p:ph type="title" idx="4294967295"/>
          </p:nvPr>
        </p:nvSpPr>
        <p:spPr>
          <a:xfrm>
            <a:off x="403225" y="303213"/>
            <a:ext cx="6726238" cy="708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0073B6"/>
                </a:solidFill>
                <a:effectLst/>
                <a:uLnTx/>
                <a:uFillTx/>
                <a:latin typeface="Nirmala UI" panose="020B0502040204020203" pitchFamily="34" charset="0"/>
                <a:ea typeface="+mn-ea"/>
                <a:cs typeface="Nirmala UI" panose="020B0502040204020203" pitchFamily="34" charset="0"/>
              </a:rPr>
              <a:t>Tips to be Prepared and Inclusive</a:t>
            </a:r>
          </a:p>
        </p:txBody>
      </p:sp>
      <p:sp>
        <p:nvSpPr>
          <p:cNvPr id="7" name="Content Placeholder 6">
            <a:extLst>
              <a:ext uri="{FF2B5EF4-FFF2-40B4-BE49-F238E27FC236}">
                <a16:creationId xmlns:a16="http://schemas.microsoft.com/office/drawing/2014/main" id="{F9999E3C-172A-B09D-082A-F859F1DE8CBE}"/>
              </a:ext>
            </a:extLst>
          </p:cNvPr>
          <p:cNvSpPr>
            <a:spLocks noGrp="1"/>
          </p:cNvSpPr>
          <p:nvPr>
            <p:ph sz="quarter" idx="15"/>
          </p:nvPr>
        </p:nvSpPr>
        <p:spPr>
          <a:xfrm>
            <a:off x="472768" y="1010681"/>
            <a:ext cx="5563394" cy="3848024"/>
          </a:xfrm>
        </p:spPr>
        <p:txBody>
          <a:bodyPr/>
          <a:lstStyle/>
          <a:p>
            <a:pPr marL="342900" indent="-342900">
              <a:lnSpc>
                <a:spcPct val="100000"/>
              </a:lnSpc>
              <a:spcBef>
                <a:spcPts val="200"/>
              </a:spcBef>
              <a:spcAft>
                <a:spcPts val="200"/>
              </a:spcAft>
              <a:buFont typeface="Arial" panose="020B0604020202020204" pitchFamily="34" charset="0"/>
              <a:buChar char="•"/>
            </a:pPr>
            <a:r>
              <a:rPr lang="en-US"/>
              <a:t>Prepare questions and scoring systems beforehand so that every candidate is treated equally</a:t>
            </a:r>
          </a:p>
          <a:p>
            <a:pPr marL="342900" indent="-342900">
              <a:lnSpc>
                <a:spcPct val="100000"/>
              </a:lnSpc>
              <a:spcBef>
                <a:spcPts val="200"/>
              </a:spcBef>
              <a:spcAft>
                <a:spcPts val="200"/>
              </a:spcAft>
              <a:buFont typeface="Arial" panose="020B0604020202020204" pitchFamily="34" charset="0"/>
              <a:buChar char="•"/>
            </a:pPr>
            <a:r>
              <a:rPr lang="en-US"/>
              <a:t>Don’t assume that everyone needs the same perks/benefits, get a clear understanding during the interview of what the candidate expects</a:t>
            </a:r>
          </a:p>
          <a:p>
            <a:pPr marL="342900" indent="-342900">
              <a:lnSpc>
                <a:spcPct val="100000"/>
              </a:lnSpc>
              <a:spcBef>
                <a:spcPts val="200"/>
              </a:spcBef>
              <a:spcAft>
                <a:spcPts val="200"/>
              </a:spcAft>
              <a:buFont typeface="Arial" panose="020B0604020202020204" pitchFamily="34" charset="0"/>
              <a:buChar char="•"/>
            </a:pPr>
            <a:r>
              <a:rPr lang="en-US"/>
              <a:t>Use the candidate’s resume for context clues on what generation you might be interviewing and plan accordingly</a:t>
            </a:r>
          </a:p>
          <a:p>
            <a:pPr marL="571500" lvl="1" indent="-223838">
              <a:lnSpc>
                <a:spcPct val="100000"/>
              </a:lnSpc>
              <a:spcBef>
                <a:spcPts val="200"/>
              </a:spcBef>
              <a:spcAft>
                <a:spcPts val="200"/>
              </a:spcAft>
              <a:buClr>
                <a:srgbClr val="0073B6"/>
              </a:buClr>
              <a:buFont typeface="Nirmala UI" panose="020B0502040204020203" pitchFamily="34" charset="0"/>
              <a:buChar char="−"/>
            </a:pPr>
            <a:r>
              <a:rPr lang="en-US" sz="1600">
                <a:solidFill>
                  <a:srgbClr val="0073B6"/>
                </a:solidFill>
              </a:rPr>
              <a:t>Look at their work history and dates of employment</a:t>
            </a:r>
          </a:p>
        </p:txBody>
      </p:sp>
      <p:pic>
        <p:nvPicPr>
          <p:cNvPr id="8" name="Picture 7">
            <a:extLst>
              <a:ext uri="{FF2B5EF4-FFF2-40B4-BE49-F238E27FC236}">
                <a16:creationId xmlns:a16="http://schemas.microsoft.com/office/drawing/2014/main" id="{0FF7C635-2282-5C2E-CD02-AD618E927A2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3479" y="1715831"/>
            <a:ext cx="2567753" cy="1711835"/>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1755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6AE0E-513C-F1DF-1FF6-D26669B37F7B}"/>
            </a:ext>
          </a:extLst>
        </p:cNvPr>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DC24A4F-182D-E2AD-0177-F91A2673702F}"/>
              </a:ext>
            </a:extLst>
          </p:cNvPr>
          <p:cNvSpPr>
            <a:spLocks noGrp="1"/>
          </p:cNvSpPr>
          <p:nvPr>
            <p:ph type="sldNum" sz="quarter" idx="12"/>
          </p:nvPr>
        </p:nvSpPr>
        <p:spPr>
          <a:xfrm>
            <a:off x="161771" y="4858705"/>
            <a:ext cx="474865" cy="274637"/>
          </a:xfrm>
        </p:spPr>
        <p:txBody>
          <a:bodyPr/>
          <a:lstStyle/>
          <a:p>
            <a:fld id="{10DAB2CC-E082-4A90-B521-35AE5120E197}" type="slidenum">
              <a:rPr lang="en-US" smtClean="0"/>
              <a:pPr/>
              <a:t>23</a:t>
            </a:fld>
            <a:endParaRPr lang="en-US"/>
          </a:p>
        </p:txBody>
      </p:sp>
      <p:sp>
        <p:nvSpPr>
          <p:cNvPr id="5" name="Content Placeholder 4">
            <a:extLst>
              <a:ext uri="{FF2B5EF4-FFF2-40B4-BE49-F238E27FC236}">
                <a16:creationId xmlns:a16="http://schemas.microsoft.com/office/drawing/2014/main" id="{B3B20119-E75D-BC3F-C3EA-22B764DB7448}"/>
              </a:ext>
            </a:extLst>
          </p:cNvPr>
          <p:cNvSpPr>
            <a:spLocks noGrp="1"/>
          </p:cNvSpPr>
          <p:nvPr>
            <p:ph type="title" idx="4294967295"/>
          </p:nvPr>
        </p:nvSpPr>
        <p:spPr>
          <a:xfrm>
            <a:off x="403225" y="303213"/>
            <a:ext cx="7153275" cy="5445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0073B6"/>
                </a:solidFill>
                <a:effectLst/>
                <a:uLnTx/>
                <a:uFillTx/>
                <a:latin typeface="Nirmala UI" panose="020B0502040204020203" pitchFamily="34" charset="0"/>
                <a:ea typeface="+mn-ea"/>
                <a:cs typeface="Nirmala UI" panose="020B0502040204020203" pitchFamily="34" charset="0"/>
              </a:rPr>
              <a:t>Multigenerational Interview Questions</a:t>
            </a:r>
          </a:p>
        </p:txBody>
      </p:sp>
      <p:sp>
        <p:nvSpPr>
          <p:cNvPr id="7" name="Content Placeholder 6">
            <a:extLst>
              <a:ext uri="{FF2B5EF4-FFF2-40B4-BE49-F238E27FC236}">
                <a16:creationId xmlns:a16="http://schemas.microsoft.com/office/drawing/2014/main" id="{F9999E3C-172A-B09D-082A-F859F1DE8CBE}"/>
              </a:ext>
            </a:extLst>
          </p:cNvPr>
          <p:cNvSpPr>
            <a:spLocks noGrp="1"/>
          </p:cNvSpPr>
          <p:nvPr>
            <p:ph sz="quarter" idx="15"/>
          </p:nvPr>
        </p:nvSpPr>
        <p:spPr>
          <a:xfrm>
            <a:off x="472767" y="1010681"/>
            <a:ext cx="8134023" cy="3848024"/>
          </a:xfrm>
        </p:spPr>
        <p:txBody>
          <a:bodyPr/>
          <a:lstStyle/>
          <a:p>
            <a:pPr marL="342900" indent="-342900">
              <a:lnSpc>
                <a:spcPct val="100000"/>
              </a:lnSpc>
              <a:spcBef>
                <a:spcPts val="400"/>
              </a:spcBef>
              <a:spcAft>
                <a:spcPts val="400"/>
              </a:spcAft>
              <a:buFont typeface="Arial" panose="020B0604020202020204" pitchFamily="34" charset="0"/>
              <a:buChar char="•"/>
            </a:pPr>
            <a:r>
              <a:rPr lang="en-US">
                <a:latin typeface="+mn-lt"/>
              </a:rPr>
              <a:t>What type of office setting do you prefer?</a:t>
            </a:r>
          </a:p>
          <a:p>
            <a:pPr lvl="1" indent="-285750">
              <a:lnSpc>
                <a:spcPct val="100000"/>
              </a:lnSpc>
              <a:spcBef>
                <a:spcPts val="400"/>
              </a:spcBef>
              <a:spcAft>
                <a:spcPts val="400"/>
              </a:spcAft>
              <a:buClr>
                <a:srgbClr val="0073B6"/>
              </a:buClr>
              <a:buFont typeface="Nirmala UI" panose="020B0502040204020203" pitchFamily="34" charset="0"/>
              <a:buChar char="−"/>
            </a:pPr>
            <a:r>
              <a:rPr lang="en-US" sz="1600">
                <a:solidFill>
                  <a:srgbClr val="0073B6"/>
                </a:solidFill>
              </a:rPr>
              <a:t>Flex-time, remote hours, rigid 9-5 structures, etc.</a:t>
            </a:r>
          </a:p>
          <a:p>
            <a:pPr marL="342900" indent="-342900">
              <a:lnSpc>
                <a:spcPct val="100000"/>
              </a:lnSpc>
              <a:spcBef>
                <a:spcPts val="400"/>
              </a:spcBef>
              <a:spcAft>
                <a:spcPts val="400"/>
              </a:spcAft>
              <a:buFont typeface="Arial" panose="020B0604020202020204" pitchFamily="34" charset="0"/>
              <a:buChar char="•"/>
            </a:pPr>
            <a:r>
              <a:rPr lang="en-US">
                <a:latin typeface="+mn-lt"/>
              </a:rPr>
              <a:t>Do you work better alone or with others? </a:t>
            </a:r>
          </a:p>
          <a:p>
            <a:pPr lvl="1" indent="-285750">
              <a:lnSpc>
                <a:spcPct val="100000"/>
              </a:lnSpc>
              <a:spcBef>
                <a:spcPts val="400"/>
              </a:spcBef>
              <a:spcAft>
                <a:spcPts val="400"/>
              </a:spcAft>
              <a:buClr>
                <a:srgbClr val="0073B6"/>
              </a:buClr>
              <a:buFont typeface="Nirmala UI" panose="020B0502040204020203" pitchFamily="34" charset="0"/>
              <a:buChar char="−"/>
            </a:pPr>
            <a:r>
              <a:rPr lang="en-US" sz="1600">
                <a:solidFill>
                  <a:srgbClr val="0073B6"/>
                </a:solidFill>
              </a:rPr>
              <a:t>Ask for real-life examples of how they have dealt with diverse opinions</a:t>
            </a:r>
          </a:p>
          <a:p>
            <a:pPr marL="342900" indent="-342900">
              <a:lnSpc>
                <a:spcPct val="100000"/>
              </a:lnSpc>
              <a:spcBef>
                <a:spcPts val="400"/>
              </a:spcBef>
              <a:spcAft>
                <a:spcPts val="400"/>
              </a:spcAft>
              <a:buFont typeface="Arial" panose="020B0604020202020204" pitchFamily="34" charset="0"/>
              <a:buChar char="•"/>
            </a:pPr>
            <a:r>
              <a:rPr lang="en-US">
                <a:latin typeface="+mn-lt"/>
              </a:rPr>
              <a:t>When was the last time you felt overwhelmed in your role?</a:t>
            </a:r>
          </a:p>
          <a:p>
            <a:pPr lvl="1" indent="-285750">
              <a:lnSpc>
                <a:spcPct val="100000"/>
              </a:lnSpc>
              <a:spcBef>
                <a:spcPts val="400"/>
              </a:spcBef>
              <a:spcAft>
                <a:spcPts val="400"/>
              </a:spcAft>
              <a:buClr>
                <a:srgbClr val="0073B6"/>
              </a:buClr>
              <a:buFont typeface="Nirmala UI" panose="020B0502040204020203" pitchFamily="34" charset="0"/>
              <a:buChar char="−"/>
            </a:pPr>
            <a:r>
              <a:rPr lang="en-US" sz="1600">
                <a:solidFill>
                  <a:srgbClr val="0073B6"/>
                </a:solidFill>
              </a:rPr>
              <a:t>Younger generations may feel trapped by the question “What is your greatest weakness?”</a:t>
            </a:r>
          </a:p>
          <a:p>
            <a:pPr lvl="1" indent="-285750">
              <a:lnSpc>
                <a:spcPct val="100000"/>
              </a:lnSpc>
              <a:spcBef>
                <a:spcPts val="400"/>
              </a:spcBef>
              <a:spcAft>
                <a:spcPts val="400"/>
              </a:spcAft>
              <a:buClr>
                <a:srgbClr val="0073B6"/>
              </a:buClr>
              <a:buFont typeface="Nirmala UI" panose="020B0502040204020203" pitchFamily="34" charset="0"/>
              <a:buChar char="−"/>
            </a:pPr>
            <a:r>
              <a:rPr lang="en-US" sz="1600">
                <a:solidFill>
                  <a:srgbClr val="0073B6"/>
                </a:solidFill>
              </a:rPr>
              <a:t>Re-word the question to see if the candidate is capable of objectivity and introspection, rather than a forced response</a:t>
            </a:r>
          </a:p>
        </p:txBody>
      </p:sp>
      <p:pic>
        <p:nvPicPr>
          <p:cNvPr id="4" name="Graphic 3">
            <a:extLst>
              <a:ext uri="{FF2B5EF4-FFF2-40B4-BE49-F238E27FC236}">
                <a16:creationId xmlns:a16="http://schemas.microsoft.com/office/drawing/2014/main" id="{9EA0B6E0-5800-153F-09B8-835C26507A6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05299" y="684609"/>
            <a:ext cx="1765934" cy="1765934"/>
          </a:xfrm>
          <a:prstGeom prst="rect">
            <a:avLst/>
          </a:prstGeom>
        </p:spPr>
      </p:pic>
    </p:spTree>
    <p:extLst>
      <p:ext uri="{BB962C8B-B14F-4D97-AF65-F5344CB8AC3E}">
        <p14:creationId xmlns:p14="http://schemas.microsoft.com/office/powerpoint/2010/main" val="4250043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6AE0E-513C-F1DF-1FF6-D26669B37F7B}"/>
            </a:ext>
          </a:extLst>
        </p:cNvPr>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DC24A4F-182D-E2AD-0177-F91A2673702F}"/>
              </a:ext>
            </a:extLst>
          </p:cNvPr>
          <p:cNvSpPr>
            <a:spLocks noGrp="1"/>
          </p:cNvSpPr>
          <p:nvPr>
            <p:ph type="sldNum" sz="quarter" idx="12"/>
          </p:nvPr>
        </p:nvSpPr>
        <p:spPr>
          <a:xfrm>
            <a:off x="161771" y="4858705"/>
            <a:ext cx="474865" cy="274637"/>
          </a:xfrm>
        </p:spPr>
        <p:txBody>
          <a:bodyPr/>
          <a:lstStyle/>
          <a:p>
            <a:fld id="{10DAB2CC-E082-4A90-B521-35AE5120E197}" type="slidenum">
              <a:rPr lang="en-US" smtClean="0"/>
              <a:pPr/>
              <a:t>24</a:t>
            </a:fld>
            <a:endParaRPr lang="en-US"/>
          </a:p>
        </p:txBody>
      </p:sp>
      <p:sp>
        <p:nvSpPr>
          <p:cNvPr id="5" name="Content Placeholder 4">
            <a:extLst>
              <a:ext uri="{FF2B5EF4-FFF2-40B4-BE49-F238E27FC236}">
                <a16:creationId xmlns:a16="http://schemas.microsoft.com/office/drawing/2014/main" id="{B3B20119-E75D-BC3F-C3EA-22B764DB7448}"/>
              </a:ext>
            </a:extLst>
          </p:cNvPr>
          <p:cNvSpPr>
            <a:spLocks noGrp="1"/>
          </p:cNvSpPr>
          <p:nvPr>
            <p:ph type="title" idx="4294967295"/>
          </p:nvPr>
        </p:nvSpPr>
        <p:spPr>
          <a:xfrm>
            <a:off x="403225" y="303213"/>
            <a:ext cx="7153275" cy="5445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0073B6"/>
                </a:solidFill>
                <a:effectLst/>
                <a:uLnTx/>
                <a:uFillTx/>
                <a:latin typeface="Nirmala UI" panose="020B0502040204020203" pitchFamily="34" charset="0"/>
                <a:ea typeface="+mn-ea"/>
                <a:cs typeface="Nirmala UI" panose="020B0502040204020203" pitchFamily="34" charset="0"/>
              </a:rPr>
              <a:t>Interview Questions, continued</a:t>
            </a:r>
          </a:p>
        </p:txBody>
      </p:sp>
      <p:sp>
        <p:nvSpPr>
          <p:cNvPr id="7" name="Content Placeholder 6">
            <a:extLst>
              <a:ext uri="{FF2B5EF4-FFF2-40B4-BE49-F238E27FC236}">
                <a16:creationId xmlns:a16="http://schemas.microsoft.com/office/drawing/2014/main" id="{F9999E3C-172A-B09D-082A-F859F1DE8CBE}"/>
              </a:ext>
            </a:extLst>
          </p:cNvPr>
          <p:cNvSpPr>
            <a:spLocks noGrp="1"/>
          </p:cNvSpPr>
          <p:nvPr>
            <p:ph sz="quarter" idx="15"/>
          </p:nvPr>
        </p:nvSpPr>
        <p:spPr>
          <a:xfrm>
            <a:off x="472767" y="1010681"/>
            <a:ext cx="6002328" cy="817793"/>
          </a:xfrm>
        </p:spPr>
        <p:txBody>
          <a:bodyPr/>
          <a:lstStyle/>
          <a:p>
            <a:pPr marL="342900" indent="-342900">
              <a:lnSpc>
                <a:spcPct val="100000"/>
              </a:lnSpc>
              <a:spcBef>
                <a:spcPts val="400"/>
              </a:spcBef>
              <a:spcAft>
                <a:spcPts val="400"/>
              </a:spcAft>
              <a:buFont typeface="Arial" panose="020B0604020202020204" pitchFamily="34" charset="0"/>
              <a:buChar char="•"/>
            </a:pPr>
            <a:r>
              <a:rPr lang="en-US">
                <a:latin typeface="+mn-lt"/>
              </a:rPr>
              <a:t>What type of boss-employee work relationship do you anticipate?</a:t>
            </a:r>
            <a:endParaRPr lang="en-US" sz="1600">
              <a:solidFill>
                <a:srgbClr val="0073B6"/>
              </a:solidFill>
            </a:endParaRPr>
          </a:p>
        </p:txBody>
      </p:sp>
      <p:sp>
        <p:nvSpPr>
          <p:cNvPr id="4" name="Content Placeholder 6">
            <a:extLst>
              <a:ext uri="{FF2B5EF4-FFF2-40B4-BE49-F238E27FC236}">
                <a16:creationId xmlns:a16="http://schemas.microsoft.com/office/drawing/2014/main" id="{CD8A438F-10B3-8A36-1D59-E3B364390493}"/>
              </a:ext>
            </a:extLst>
          </p:cNvPr>
          <p:cNvSpPr txBox="1">
            <a:spLocks/>
          </p:cNvSpPr>
          <p:nvPr/>
        </p:nvSpPr>
        <p:spPr>
          <a:xfrm>
            <a:off x="472767" y="1710612"/>
            <a:ext cx="7716828" cy="38480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Font typeface="Arial" panose="020B0604020202020204" pitchFamily="34" charset="0"/>
              <a:buNone/>
              <a:defRPr sz="2000" kern="1200" spc="0" baseline="0">
                <a:solidFill>
                  <a:srgbClr val="0073B6"/>
                </a:solidFill>
                <a:latin typeface="Nirmala UI" panose="020B0502040204020203" pitchFamily="34" charset="0"/>
                <a:ea typeface="+mn-ea"/>
                <a:cs typeface="Nirmala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285750">
              <a:lnSpc>
                <a:spcPct val="100000"/>
              </a:lnSpc>
              <a:spcBef>
                <a:spcPts val="400"/>
              </a:spcBef>
              <a:spcAft>
                <a:spcPts val="400"/>
              </a:spcAft>
              <a:buClr>
                <a:srgbClr val="0073B6"/>
              </a:buClr>
              <a:buFont typeface="Nirmala UI" panose="020B0502040204020203" pitchFamily="34" charset="0"/>
              <a:buChar char="−"/>
            </a:pPr>
            <a:r>
              <a:rPr lang="en-US" sz="1600">
                <a:solidFill>
                  <a:srgbClr val="0073B6"/>
                </a:solidFill>
              </a:rPr>
              <a:t>Do they expect a hands-on approach or autonomy?</a:t>
            </a:r>
          </a:p>
          <a:p>
            <a:pPr lvl="1" indent="-285750">
              <a:lnSpc>
                <a:spcPct val="100000"/>
              </a:lnSpc>
              <a:spcBef>
                <a:spcPts val="400"/>
              </a:spcBef>
              <a:spcAft>
                <a:spcPts val="400"/>
              </a:spcAft>
              <a:buClr>
                <a:srgbClr val="0073B6"/>
              </a:buClr>
              <a:buFont typeface="Nirmala UI" panose="020B0502040204020203" pitchFamily="34" charset="0"/>
              <a:buChar char="−"/>
            </a:pPr>
            <a:r>
              <a:rPr lang="en-US" sz="1600">
                <a:solidFill>
                  <a:srgbClr val="0073B6"/>
                </a:solidFill>
              </a:rPr>
              <a:t>Younger generations prefer a friendly, socially active boss vs. authoritative</a:t>
            </a:r>
          </a:p>
          <a:p>
            <a:pPr marL="342900" indent="-342900">
              <a:lnSpc>
                <a:spcPct val="100000"/>
              </a:lnSpc>
              <a:spcBef>
                <a:spcPts val="400"/>
              </a:spcBef>
              <a:spcAft>
                <a:spcPts val="400"/>
              </a:spcAft>
              <a:buFont typeface="Arial" panose="020B0604020202020204" pitchFamily="34" charset="0"/>
              <a:buChar char="•"/>
            </a:pPr>
            <a:r>
              <a:rPr lang="en-US">
                <a:latin typeface="+mn-lt"/>
              </a:rPr>
              <a:t>What title do you aspire to achieve in five years? Ten years?</a:t>
            </a:r>
          </a:p>
          <a:p>
            <a:pPr lvl="1" indent="-285750">
              <a:lnSpc>
                <a:spcPct val="100000"/>
              </a:lnSpc>
              <a:spcBef>
                <a:spcPts val="400"/>
              </a:spcBef>
              <a:spcAft>
                <a:spcPts val="400"/>
              </a:spcAft>
              <a:buClr>
                <a:srgbClr val="0073B6"/>
              </a:buClr>
              <a:buFont typeface="Nirmala UI" panose="020B0502040204020203" pitchFamily="34" charset="0"/>
              <a:buChar char="−"/>
            </a:pPr>
            <a:r>
              <a:rPr lang="en-US" sz="1600">
                <a:solidFill>
                  <a:srgbClr val="0073B6"/>
                </a:solidFill>
              </a:rPr>
              <a:t>Younger generations seem to have ample ambition</a:t>
            </a:r>
          </a:p>
          <a:p>
            <a:pPr lvl="1" indent="-285750">
              <a:lnSpc>
                <a:spcPct val="100000"/>
              </a:lnSpc>
              <a:spcBef>
                <a:spcPts val="400"/>
              </a:spcBef>
              <a:spcAft>
                <a:spcPts val="400"/>
              </a:spcAft>
              <a:buClr>
                <a:srgbClr val="0073B6"/>
              </a:buClr>
              <a:buFont typeface="Nirmala UI" panose="020B0502040204020203" pitchFamily="34" charset="0"/>
              <a:buChar char="−"/>
            </a:pPr>
            <a:r>
              <a:rPr lang="en-US" sz="1600">
                <a:solidFill>
                  <a:srgbClr val="0073B6"/>
                </a:solidFill>
              </a:rPr>
              <a:t>This questions shows that you are willing to facilitate their growth and achievements</a:t>
            </a:r>
          </a:p>
          <a:p>
            <a:pPr lvl="1" indent="-285750">
              <a:lnSpc>
                <a:spcPct val="100000"/>
              </a:lnSpc>
              <a:spcBef>
                <a:spcPts val="400"/>
              </a:spcBef>
              <a:spcAft>
                <a:spcPts val="400"/>
              </a:spcAft>
              <a:buClr>
                <a:srgbClr val="0073B6"/>
              </a:buClr>
              <a:buFont typeface="Nirmala UI" panose="020B0502040204020203" pitchFamily="34" charset="0"/>
              <a:buChar char="−"/>
            </a:pPr>
            <a:endParaRPr lang="en-US" sz="1600">
              <a:solidFill>
                <a:srgbClr val="0073B6"/>
              </a:solidFill>
            </a:endParaRPr>
          </a:p>
          <a:p>
            <a:pPr lvl="1" indent="-285750">
              <a:lnSpc>
                <a:spcPct val="100000"/>
              </a:lnSpc>
              <a:spcBef>
                <a:spcPts val="400"/>
              </a:spcBef>
              <a:spcAft>
                <a:spcPts val="400"/>
              </a:spcAft>
              <a:buClr>
                <a:srgbClr val="0073B6"/>
              </a:buClr>
              <a:buFont typeface="Nirmala UI" panose="020B0502040204020203" pitchFamily="34" charset="0"/>
              <a:buChar char="−"/>
            </a:pPr>
            <a:endParaRPr lang="en-US" sz="1600">
              <a:solidFill>
                <a:srgbClr val="0073B6"/>
              </a:solidFill>
            </a:endParaRPr>
          </a:p>
        </p:txBody>
      </p:sp>
      <p:pic>
        <p:nvPicPr>
          <p:cNvPr id="8" name="Graphic 7">
            <a:extLst>
              <a:ext uri="{FF2B5EF4-FFF2-40B4-BE49-F238E27FC236}">
                <a16:creationId xmlns:a16="http://schemas.microsoft.com/office/drawing/2014/main" id="{030EE85D-B504-DFB0-E9EE-8661052F73C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05299" y="684609"/>
            <a:ext cx="1765934" cy="1765934"/>
          </a:xfrm>
          <a:prstGeom prst="rect">
            <a:avLst/>
          </a:prstGeom>
        </p:spPr>
      </p:pic>
    </p:spTree>
    <p:extLst>
      <p:ext uri="{BB962C8B-B14F-4D97-AF65-F5344CB8AC3E}">
        <p14:creationId xmlns:p14="http://schemas.microsoft.com/office/powerpoint/2010/main" val="2386999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6AE0E-513C-F1DF-1FF6-D26669B37F7B}"/>
            </a:ext>
          </a:extLst>
        </p:cNvPr>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DC24A4F-182D-E2AD-0177-F91A2673702F}"/>
              </a:ext>
            </a:extLst>
          </p:cNvPr>
          <p:cNvSpPr>
            <a:spLocks noGrp="1"/>
          </p:cNvSpPr>
          <p:nvPr>
            <p:ph type="sldNum" sz="quarter" idx="12"/>
          </p:nvPr>
        </p:nvSpPr>
        <p:spPr>
          <a:xfrm>
            <a:off x="161771" y="4858705"/>
            <a:ext cx="474865" cy="274637"/>
          </a:xfrm>
        </p:spPr>
        <p:txBody>
          <a:bodyPr/>
          <a:lstStyle/>
          <a:p>
            <a:fld id="{10DAB2CC-E082-4A90-B521-35AE5120E197}" type="slidenum">
              <a:rPr lang="en-US" smtClean="0"/>
              <a:pPr/>
              <a:t>25</a:t>
            </a:fld>
            <a:endParaRPr lang="en-US"/>
          </a:p>
        </p:txBody>
      </p:sp>
      <p:sp>
        <p:nvSpPr>
          <p:cNvPr id="5" name="Content Placeholder 4">
            <a:extLst>
              <a:ext uri="{FF2B5EF4-FFF2-40B4-BE49-F238E27FC236}">
                <a16:creationId xmlns:a16="http://schemas.microsoft.com/office/drawing/2014/main" id="{B3B20119-E75D-BC3F-C3EA-22B764DB7448}"/>
              </a:ext>
            </a:extLst>
          </p:cNvPr>
          <p:cNvSpPr>
            <a:spLocks noGrp="1"/>
          </p:cNvSpPr>
          <p:nvPr>
            <p:ph type="title" idx="4294967295"/>
          </p:nvPr>
        </p:nvSpPr>
        <p:spPr>
          <a:xfrm>
            <a:off x="403225" y="303213"/>
            <a:ext cx="7153275" cy="5445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0073B6"/>
                </a:solidFill>
                <a:effectLst/>
                <a:uLnTx/>
                <a:uFillTx/>
                <a:latin typeface="Nirmala UI" panose="020B0502040204020203" pitchFamily="34" charset="0"/>
                <a:ea typeface="+mn-ea"/>
                <a:cs typeface="Nirmala UI" panose="020B0502040204020203" pitchFamily="34" charset="0"/>
              </a:rPr>
              <a:t>The Sell</a:t>
            </a:r>
          </a:p>
        </p:txBody>
      </p:sp>
      <p:sp>
        <p:nvSpPr>
          <p:cNvPr id="7" name="Content Placeholder 6">
            <a:extLst>
              <a:ext uri="{FF2B5EF4-FFF2-40B4-BE49-F238E27FC236}">
                <a16:creationId xmlns:a16="http://schemas.microsoft.com/office/drawing/2014/main" id="{F9999E3C-172A-B09D-082A-F859F1DE8CBE}"/>
              </a:ext>
            </a:extLst>
          </p:cNvPr>
          <p:cNvSpPr>
            <a:spLocks noGrp="1"/>
          </p:cNvSpPr>
          <p:nvPr>
            <p:ph sz="quarter" idx="15"/>
          </p:nvPr>
        </p:nvSpPr>
        <p:spPr>
          <a:xfrm>
            <a:off x="472768" y="1010681"/>
            <a:ext cx="5247948" cy="1881109"/>
          </a:xfrm>
        </p:spPr>
        <p:txBody>
          <a:bodyPr/>
          <a:lstStyle/>
          <a:p>
            <a:pPr>
              <a:lnSpc>
                <a:spcPct val="100000"/>
              </a:lnSpc>
              <a:spcBef>
                <a:spcPts val="400"/>
              </a:spcBef>
              <a:spcAft>
                <a:spcPts val="400"/>
              </a:spcAft>
            </a:pPr>
            <a:r>
              <a:rPr lang="en-US">
                <a:latin typeface="+mn-lt"/>
              </a:rPr>
              <a:t>The competition for workers in our industry is at its highest. This means any candidate that walks in your building for an interview can essentially go ANYWHERE to work. So why would they want to work for you versus the building down the street?</a:t>
            </a:r>
            <a:endParaRPr lang="en-US">
              <a:solidFill>
                <a:srgbClr val="0073B6"/>
              </a:solidFill>
            </a:endParaRPr>
          </a:p>
        </p:txBody>
      </p:sp>
      <p:pic>
        <p:nvPicPr>
          <p:cNvPr id="9" name="Picture 8">
            <a:extLst>
              <a:ext uri="{FF2B5EF4-FFF2-40B4-BE49-F238E27FC236}">
                <a16:creationId xmlns:a16="http://schemas.microsoft.com/office/drawing/2014/main" id="{329ACD5D-8B55-496B-AE4F-50B8D1D60BB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0740" y="1010681"/>
            <a:ext cx="2614613" cy="174307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0" name="Content Placeholder 6">
            <a:extLst>
              <a:ext uri="{FF2B5EF4-FFF2-40B4-BE49-F238E27FC236}">
                <a16:creationId xmlns:a16="http://schemas.microsoft.com/office/drawing/2014/main" id="{021B5991-A30D-348F-10CF-8738AEEC4161}"/>
              </a:ext>
            </a:extLst>
          </p:cNvPr>
          <p:cNvSpPr txBox="1">
            <a:spLocks/>
          </p:cNvSpPr>
          <p:nvPr/>
        </p:nvSpPr>
        <p:spPr>
          <a:xfrm>
            <a:off x="472767" y="3186191"/>
            <a:ext cx="8198466" cy="344701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Font typeface="Arial" panose="020B0604020202020204" pitchFamily="34" charset="0"/>
              <a:buNone/>
              <a:defRPr sz="2000" kern="1200" spc="0" baseline="0">
                <a:solidFill>
                  <a:srgbClr val="0073B6"/>
                </a:solidFill>
                <a:latin typeface="Nirmala UI" panose="020B0502040204020203" pitchFamily="34" charset="0"/>
                <a:ea typeface="+mn-ea"/>
                <a:cs typeface="Nirmala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400"/>
              </a:spcBef>
              <a:spcAft>
                <a:spcPts val="400"/>
              </a:spcAft>
            </a:pPr>
            <a:r>
              <a:rPr lang="en-US">
                <a:latin typeface="+mn-lt"/>
              </a:rPr>
              <a:t>The candidate is interviewing you just as much as you are interviewing them. They are assessing whether your company provides the growth, environment and perks that they want in an employer.</a:t>
            </a:r>
            <a:endParaRPr lang="en-US"/>
          </a:p>
        </p:txBody>
      </p:sp>
    </p:spTree>
    <p:extLst>
      <p:ext uri="{BB962C8B-B14F-4D97-AF65-F5344CB8AC3E}">
        <p14:creationId xmlns:p14="http://schemas.microsoft.com/office/powerpoint/2010/main" val="3818881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6AE0E-513C-F1DF-1FF6-D26669B37F7B}"/>
            </a:ext>
          </a:extLst>
        </p:cNvPr>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DC24A4F-182D-E2AD-0177-F91A2673702F}"/>
              </a:ext>
            </a:extLst>
          </p:cNvPr>
          <p:cNvSpPr>
            <a:spLocks noGrp="1"/>
          </p:cNvSpPr>
          <p:nvPr>
            <p:ph type="sldNum" sz="quarter" idx="12"/>
          </p:nvPr>
        </p:nvSpPr>
        <p:spPr>
          <a:xfrm>
            <a:off x="161771" y="4858705"/>
            <a:ext cx="474865" cy="274637"/>
          </a:xfrm>
        </p:spPr>
        <p:txBody>
          <a:bodyPr/>
          <a:lstStyle/>
          <a:p>
            <a:fld id="{10DAB2CC-E082-4A90-B521-35AE5120E197}" type="slidenum">
              <a:rPr lang="en-US" smtClean="0"/>
              <a:pPr/>
              <a:t>26</a:t>
            </a:fld>
            <a:endParaRPr lang="en-US"/>
          </a:p>
        </p:txBody>
      </p:sp>
      <p:sp>
        <p:nvSpPr>
          <p:cNvPr id="5" name="Content Placeholder 4">
            <a:extLst>
              <a:ext uri="{FF2B5EF4-FFF2-40B4-BE49-F238E27FC236}">
                <a16:creationId xmlns:a16="http://schemas.microsoft.com/office/drawing/2014/main" id="{B3B20119-E75D-BC3F-C3EA-22B764DB7448}"/>
              </a:ext>
            </a:extLst>
          </p:cNvPr>
          <p:cNvSpPr>
            <a:spLocks noGrp="1"/>
          </p:cNvSpPr>
          <p:nvPr>
            <p:ph type="title" idx="4294967295"/>
          </p:nvPr>
        </p:nvSpPr>
        <p:spPr>
          <a:xfrm>
            <a:off x="403225" y="303213"/>
            <a:ext cx="7153275" cy="5445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0073B6"/>
                </a:solidFill>
                <a:effectLst/>
                <a:uLnTx/>
                <a:uFillTx/>
                <a:latin typeface="Nirmala UI" panose="020B0502040204020203" pitchFamily="34" charset="0"/>
                <a:ea typeface="+mn-ea"/>
                <a:cs typeface="Nirmala UI" panose="020B0502040204020203" pitchFamily="34" charset="0"/>
              </a:rPr>
              <a:t>The Sell, continued</a:t>
            </a:r>
          </a:p>
        </p:txBody>
      </p:sp>
      <p:sp>
        <p:nvSpPr>
          <p:cNvPr id="8" name="Content Placeholder 5">
            <a:extLst>
              <a:ext uri="{FF2B5EF4-FFF2-40B4-BE49-F238E27FC236}">
                <a16:creationId xmlns:a16="http://schemas.microsoft.com/office/drawing/2014/main" id="{AB0CBD54-E02A-1009-471A-682593435ADC}"/>
              </a:ext>
            </a:extLst>
          </p:cNvPr>
          <p:cNvSpPr>
            <a:spLocks noGrp="1"/>
          </p:cNvSpPr>
          <p:nvPr>
            <p:ph sz="quarter" idx="15"/>
          </p:nvPr>
        </p:nvSpPr>
        <p:spPr>
          <a:xfrm>
            <a:off x="516614" y="963792"/>
            <a:ext cx="2494854" cy="386510"/>
          </a:xfrm>
          <a:prstGeom prst="rect">
            <a:avLst/>
          </a:prstGeom>
          <a:solidFill>
            <a:srgbClr val="0B4A72"/>
          </a:solidFill>
          <a:ln>
            <a:solidFill>
              <a:srgbClr val="0B4A72"/>
            </a:solidFill>
          </a:ln>
        </p:spPr>
        <p:txBody>
          <a:bodyPr anchor="ctr"/>
          <a:lstStyle/>
          <a:p>
            <a:pPr algn="ctr">
              <a:lnSpc>
                <a:spcPct val="100000"/>
              </a:lnSpc>
            </a:pPr>
            <a:r>
              <a:rPr lang="en-US" sz="1600">
                <a:solidFill>
                  <a:schemeClr val="bg1"/>
                </a:solidFill>
              </a:rPr>
              <a:t>Company Overview</a:t>
            </a:r>
            <a:endParaRPr lang="en-US" sz="1200">
              <a:solidFill>
                <a:schemeClr val="bg1"/>
              </a:solidFill>
            </a:endParaRPr>
          </a:p>
        </p:txBody>
      </p:sp>
      <p:sp>
        <p:nvSpPr>
          <p:cNvPr id="11" name="Content Placeholder 5">
            <a:extLst>
              <a:ext uri="{FF2B5EF4-FFF2-40B4-BE49-F238E27FC236}">
                <a16:creationId xmlns:a16="http://schemas.microsoft.com/office/drawing/2014/main" id="{479E4C1D-4A26-3546-804A-6FF9F22B1F9A}"/>
              </a:ext>
            </a:extLst>
          </p:cNvPr>
          <p:cNvSpPr txBox="1">
            <a:spLocks/>
          </p:cNvSpPr>
          <p:nvPr/>
        </p:nvSpPr>
        <p:spPr>
          <a:xfrm>
            <a:off x="3261310" y="967208"/>
            <a:ext cx="2496312" cy="384048"/>
          </a:xfrm>
          <a:prstGeom prst="rect">
            <a:avLst/>
          </a:prstGeom>
          <a:solidFill>
            <a:srgbClr val="0073B6"/>
          </a:solidFill>
          <a:ln>
            <a:solidFill>
              <a:srgbClr val="0073B6"/>
            </a:solidFill>
          </a:ln>
        </p:spPr>
        <p:txBody>
          <a:bodyPr vert="horz" lIns="91440" tIns="45720" rIns="91440" bIns="45720" rtlCol="0" anchor="ctr">
            <a:noAutofit/>
          </a:bodyPr>
          <a:lstStyle>
            <a:lvl1pPr marL="0" indent="0" algn="l" defTabSz="914400" rtl="0" eaLnBrk="1" latinLnBrk="0" hangingPunct="1">
              <a:lnSpc>
                <a:spcPct val="90000"/>
              </a:lnSpc>
              <a:spcBef>
                <a:spcPts val="0"/>
              </a:spcBef>
              <a:buFont typeface="Arial" panose="020B0604020202020204" pitchFamily="34" charset="0"/>
              <a:buNone/>
              <a:defRPr sz="2000" kern="1200" spc="0" baseline="0">
                <a:solidFill>
                  <a:srgbClr val="0073B6"/>
                </a:solidFill>
                <a:latin typeface="Nirmala UI" panose="020B0502040204020203" pitchFamily="34" charset="0"/>
                <a:ea typeface="+mn-ea"/>
                <a:cs typeface="Nirmala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600">
                <a:solidFill>
                  <a:schemeClr val="bg1"/>
                </a:solidFill>
              </a:rPr>
              <a:t>Career Growth</a:t>
            </a:r>
          </a:p>
        </p:txBody>
      </p:sp>
      <p:sp>
        <p:nvSpPr>
          <p:cNvPr id="12" name="Content Placeholder 5">
            <a:extLst>
              <a:ext uri="{FF2B5EF4-FFF2-40B4-BE49-F238E27FC236}">
                <a16:creationId xmlns:a16="http://schemas.microsoft.com/office/drawing/2014/main" id="{254D7AFA-9A98-85E2-025D-8D15F6C5A04F}"/>
              </a:ext>
            </a:extLst>
          </p:cNvPr>
          <p:cNvSpPr txBox="1">
            <a:spLocks/>
          </p:cNvSpPr>
          <p:nvPr/>
        </p:nvSpPr>
        <p:spPr>
          <a:xfrm>
            <a:off x="516614" y="1347840"/>
            <a:ext cx="2494854" cy="3174606"/>
          </a:xfrm>
          <a:prstGeom prst="rect">
            <a:avLst/>
          </a:prstGeom>
          <a:ln>
            <a:solidFill>
              <a:srgbClr val="0B4A72"/>
            </a:solidFill>
          </a:ln>
        </p:spPr>
        <p:txBody>
          <a:bodyPr vert="horz" lIns="91440" tIns="45720" rIns="91440" bIns="45720" rtlCol="0">
            <a:noAutofit/>
          </a:bodyPr>
          <a:lstStyle>
            <a:lvl1pPr marL="0" indent="0" algn="l" defTabSz="914400" rtl="0" eaLnBrk="1" latinLnBrk="0" hangingPunct="1">
              <a:lnSpc>
                <a:spcPct val="90000"/>
              </a:lnSpc>
              <a:spcBef>
                <a:spcPts val="0"/>
              </a:spcBef>
              <a:buFont typeface="Arial" panose="020B0604020202020204" pitchFamily="34" charset="0"/>
              <a:buNone/>
              <a:defRPr sz="2000" kern="1200" spc="0" baseline="0">
                <a:solidFill>
                  <a:srgbClr val="0073B6"/>
                </a:solidFill>
                <a:latin typeface="Nirmala UI" panose="020B0502040204020203" pitchFamily="34" charset="0"/>
                <a:ea typeface="+mn-ea"/>
                <a:cs typeface="Nirmala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3038" indent="-173038">
              <a:lnSpc>
                <a:spcPct val="100000"/>
              </a:lnSpc>
              <a:spcBef>
                <a:spcPts val="200"/>
              </a:spcBef>
              <a:spcAft>
                <a:spcPts val="200"/>
              </a:spcAft>
              <a:buFont typeface="Arial" panose="020B0604020202020204" pitchFamily="34" charset="0"/>
              <a:buChar char="•"/>
            </a:pPr>
            <a:r>
              <a:rPr lang="en-US" sz="1400"/>
              <a:t>Must be engaging</a:t>
            </a:r>
          </a:p>
          <a:p>
            <a:pPr marL="173038" indent="-173038">
              <a:lnSpc>
                <a:spcPct val="100000"/>
              </a:lnSpc>
              <a:spcBef>
                <a:spcPts val="200"/>
              </a:spcBef>
              <a:spcAft>
                <a:spcPts val="200"/>
              </a:spcAft>
              <a:buFont typeface="Arial" panose="020B0604020202020204" pitchFamily="34" charset="0"/>
              <a:buChar char="•"/>
            </a:pPr>
            <a:r>
              <a:rPr lang="en-US" sz="1400"/>
              <a:t>Needs to include your history, mission, values and goals (not just your census or surface-level details)</a:t>
            </a:r>
          </a:p>
          <a:p>
            <a:pPr marL="173038" indent="-173038">
              <a:lnSpc>
                <a:spcPct val="100000"/>
              </a:lnSpc>
              <a:spcBef>
                <a:spcPts val="200"/>
              </a:spcBef>
              <a:spcAft>
                <a:spcPts val="200"/>
              </a:spcAft>
              <a:buFont typeface="Arial" panose="020B0604020202020204" pitchFamily="34" charset="0"/>
              <a:buChar char="•"/>
            </a:pPr>
            <a:r>
              <a:rPr lang="en-US" sz="1400"/>
              <a:t>Share key achievements, notable projects or awards</a:t>
            </a:r>
          </a:p>
          <a:p>
            <a:pPr marL="173038" indent="-173038">
              <a:lnSpc>
                <a:spcPct val="100000"/>
              </a:lnSpc>
              <a:spcBef>
                <a:spcPts val="200"/>
              </a:spcBef>
              <a:spcAft>
                <a:spcPts val="200"/>
              </a:spcAft>
              <a:buFont typeface="Arial" panose="020B0604020202020204" pitchFamily="34" charset="0"/>
              <a:buChar char="•"/>
            </a:pPr>
            <a:r>
              <a:rPr lang="en-US" sz="1400"/>
              <a:t>Tailor this pitch to align with the candidate’s careers and goals</a:t>
            </a:r>
          </a:p>
        </p:txBody>
      </p:sp>
      <p:sp>
        <p:nvSpPr>
          <p:cNvPr id="13" name="Content Placeholder 5">
            <a:extLst>
              <a:ext uri="{FF2B5EF4-FFF2-40B4-BE49-F238E27FC236}">
                <a16:creationId xmlns:a16="http://schemas.microsoft.com/office/drawing/2014/main" id="{30B0DFDD-9B4C-A3B5-038A-4D27AB911663}"/>
              </a:ext>
            </a:extLst>
          </p:cNvPr>
          <p:cNvSpPr txBox="1">
            <a:spLocks/>
          </p:cNvSpPr>
          <p:nvPr/>
        </p:nvSpPr>
        <p:spPr>
          <a:xfrm>
            <a:off x="6006006" y="963792"/>
            <a:ext cx="2496312" cy="384048"/>
          </a:xfrm>
          <a:prstGeom prst="rect">
            <a:avLst/>
          </a:prstGeom>
          <a:solidFill>
            <a:srgbClr val="0B4A72"/>
          </a:solidFill>
          <a:ln>
            <a:solidFill>
              <a:srgbClr val="0B4A72"/>
            </a:solidFill>
          </a:ln>
        </p:spPr>
        <p:txBody>
          <a:bodyPr vert="horz" lIns="91440" tIns="45720" rIns="91440" bIns="45720" rtlCol="0" anchor="ctr">
            <a:noAutofit/>
          </a:bodyPr>
          <a:lstStyle>
            <a:lvl1pPr marL="0" indent="0" algn="l" defTabSz="914400" rtl="0" eaLnBrk="1" latinLnBrk="0" hangingPunct="1">
              <a:lnSpc>
                <a:spcPct val="90000"/>
              </a:lnSpc>
              <a:spcBef>
                <a:spcPts val="0"/>
              </a:spcBef>
              <a:buFont typeface="Arial" panose="020B0604020202020204" pitchFamily="34" charset="0"/>
              <a:buNone/>
              <a:defRPr sz="2000" kern="1200" spc="0" baseline="0">
                <a:solidFill>
                  <a:srgbClr val="0073B6"/>
                </a:solidFill>
                <a:latin typeface="Nirmala UI" panose="020B0502040204020203" pitchFamily="34" charset="0"/>
                <a:ea typeface="+mn-ea"/>
                <a:cs typeface="Nirmala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600">
                <a:solidFill>
                  <a:schemeClr val="bg1"/>
                </a:solidFill>
              </a:rPr>
              <a:t>Company Culture</a:t>
            </a:r>
            <a:endParaRPr lang="en-US" sz="1200">
              <a:solidFill>
                <a:schemeClr val="bg1"/>
              </a:solidFill>
            </a:endParaRPr>
          </a:p>
        </p:txBody>
      </p:sp>
      <p:sp>
        <p:nvSpPr>
          <p:cNvPr id="14" name="Content Placeholder 5">
            <a:extLst>
              <a:ext uri="{FF2B5EF4-FFF2-40B4-BE49-F238E27FC236}">
                <a16:creationId xmlns:a16="http://schemas.microsoft.com/office/drawing/2014/main" id="{956EBF8D-EC87-9F49-30DF-F64568C71371}"/>
              </a:ext>
            </a:extLst>
          </p:cNvPr>
          <p:cNvSpPr txBox="1">
            <a:spLocks/>
          </p:cNvSpPr>
          <p:nvPr/>
        </p:nvSpPr>
        <p:spPr>
          <a:xfrm>
            <a:off x="3261310" y="1347840"/>
            <a:ext cx="2494854" cy="3174606"/>
          </a:xfrm>
          <a:prstGeom prst="rect">
            <a:avLst/>
          </a:prstGeom>
          <a:ln>
            <a:solidFill>
              <a:srgbClr val="0073B6"/>
            </a:solidFill>
          </a:ln>
        </p:spPr>
        <p:txBody>
          <a:bodyPr vert="horz" lIns="91440" tIns="45720" rIns="91440" bIns="45720" rtlCol="0">
            <a:noAutofit/>
          </a:bodyPr>
          <a:lstStyle>
            <a:lvl1pPr marL="0" indent="0" algn="l" defTabSz="914400" rtl="0" eaLnBrk="1" latinLnBrk="0" hangingPunct="1">
              <a:lnSpc>
                <a:spcPct val="90000"/>
              </a:lnSpc>
              <a:spcBef>
                <a:spcPts val="0"/>
              </a:spcBef>
              <a:buFont typeface="Arial" panose="020B0604020202020204" pitchFamily="34" charset="0"/>
              <a:buNone/>
              <a:defRPr sz="2000" kern="1200" spc="0" baseline="0">
                <a:solidFill>
                  <a:srgbClr val="0073B6"/>
                </a:solidFill>
                <a:latin typeface="Nirmala UI" panose="020B0502040204020203" pitchFamily="34" charset="0"/>
                <a:ea typeface="+mn-ea"/>
                <a:cs typeface="Nirmala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3038" indent="-173038">
              <a:lnSpc>
                <a:spcPct val="100000"/>
              </a:lnSpc>
              <a:spcBef>
                <a:spcPts val="200"/>
              </a:spcBef>
              <a:spcAft>
                <a:spcPts val="200"/>
              </a:spcAft>
              <a:buFont typeface="Arial" panose="020B0604020202020204" pitchFamily="34" charset="0"/>
              <a:buChar char="•"/>
            </a:pPr>
            <a:r>
              <a:rPr lang="en-US" sz="1400"/>
              <a:t>Review different paths for career progression within the company</a:t>
            </a:r>
          </a:p>
          <a:p>
            <a:pPr marL="173038" indent="-173038">
              <a:lnSpc>
                <a:spcPct val="100000"/>
              </a:lnSpc>
              <a:spcBef>
                <a:spcPts val="200"/>
              </a:spcBef>
              <a:spcAft>
                <a:spcPts val="200"/>
              </a:spcAft>
              <a:buFont typeface="Arial" panose="020B0604020202020204" pitchFamily="34" charset="0"/>
              <a:buChar char="•"/>
            </a:pPr>
            <a:r>
              <a:rPr lang="en-US" sz="1400"/>
              <a:t>Highlight true stories about employees who have climbed the ladder</a:t>
            </a:r>
          </a:p>
          <a:p>
            <a:pPr marL="173038" indent="-173038">
              <a:lnSpc>
                <a:spcPct val="100000"/>
              </a:lnSpc>
              <a:spcBef>
                <a:spcPts val="200"/>
              </a:spcBef>
              <a:spcAft>
                <a:spcPts val="200"/>
              </a:spcAft>
              <a:buFont typeface="Arial" panose="020B0604020202020204" pitchFamily="34" charset="0"/>
              <a:buChar char="•"/>
            </a:pPr>
            <a:r>
              <a:rPr lang="en-US" sz="1400"/>
              <a:t>Emphasize learning and development opportunities </a:t>
            </a:r>
          </a:p>
        </p:txBody>
      </p:sp>
      <p:sp>
        <p:nvSpPr>
          <p:cNvPr id="15" name="Content Placeholder 5">
            <a:extLst>
              <a:ext uri="{FF2B5EF4-FFF2-40B4-BE49-F238E27FC236}">
                <a16:creationId xmlns:a16="http://schemas.microsoft.com/office/drawing/2014/main" id="{24087A54-A33B-7551-22D0-0A1FCD65D178}"/>
              </a:ext>
            </a:extLst>
          </p:cNvPr>
          <p:cNvSpPr txBox="1">
            <a:spLocks/>
          </p:cNvSpPr>
          <p:nvPr/>
        </p:nvSpPr>
        <p:spPr>
          <a:xfrm>
            <a:off x="6006006" y="1348025"/>
            <a:ext cx="2494854" cy="3174606"/>
          </a:xfrm>
          <a:prstGeom prst="rect">
            <a:avLst/>
          </a:prstGeom>
          <a:ln>
            <a:solidFill>
              <a:srgbClr val="0B4A72"/>
            </a:solidFill>
          </a:ln>
        </p:spPr>
        <p:txBody>
          <a:bodyPr vert="horz" lIns="91440" tIns="45720" rIns="91440" bIns="45720" rtlCol="0">
            <a:noAutofit/>
          </a:bodyPr>
          <a:lstStyle>
            <a:lvl1pPr marL="0" indent="0" algn="l" defTabSz="914400" rtl="0" eaLnBrk="1" latinLnBrk="0" hangingPunct="1">
              <a:lnSpc>
                <a:spcPct val="90000"/>
              </a:lnSpc>
              <a:spcBef>
                <a:spcPts val="0"/>
              </a:spcBef>
              <a:buFont typeface="Arial" panose="020B0604020202020204" pitchFamily="34" charset="0"/>
              <a:buNone/>
              <a:defRPr sz="2000" kern="1200" spc="0" baseline="0">
                <a:solidFill>
                  <a:srgbClr val="0073B6"/>
                </a:solidFill>
                <a:latin typeface="Nirmala UI" panose="020B0502040204020203" pitchFamily="34" charset="0"/>
                <a:ea typeface="+mn-ea"/>
                <a:cs typeface="Nirmala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3038" indent="-173038">
              <a:lnSpc>
                <a:spcPct val="100000"/>
              </a:lnSpc>
              <a:spcBef>
                <a:spcPts val="200"/>
              </a:spcBef>
              <a:spcAft>
                <a:spcPts val="200"/>
              </a:spcAft>
              <a:buFont typeface="Arial" panose="020B0604020202020204" pitchFamily="34" charset="0"/>
              <a:buChar char="•"/>
            </a:pPr>
            <a:r>
              <a:rPr lang="en-US" sz="1400"/>
              <a:t>Culture is one of the most significant factors in a candidate’s decision-making process</a:t>
            </a:r>
          </a:p>
          <a:p>
            <a:pPr marL="173038" indent="-173038">
              <a:lnSpc>
                <a:spcPct val="100000"/>
              </a:lnSpc>
              <a:spcBef>
                <a:spcPts val="200"/>
              </a:spcBef>
              <a:spcAft>
                <a:spcPts val="200"/>
              </a:spcAft>
              <a:buFont typeface="Arial" panose="020B0604020202020204" pitchFamily="34" charset="0"/>
              <a:buChar char="•"/>
            </a:pPr>
            <a:r>
              <a:rPr lang="en-US" sz="1400"/>
              <a:t>Explain the team dynamics, recent team-building activities, employee retention and what the candidate should expect for work-life balance</a:t>
            </a:r>
          </a:p>
          <a:p>
            <a:pPr marL="173038" indent="-173038">
              <a:lnSpc>
                <a:spcPct val="100000"/>
              </a:lnSpc>
              <a:spcBef>
                <a:spcPts val="200"/>
              </a:spcBef>
              <a:spcAft>
                <a:spcPts val="200"/>
              </a:spcAft>
              <a:buFont typeface="Arial" panose="020B0604020202020204" pitchFamily="34" charset="0"/>
              <a:buChar char="•"/>
            </a:pPr>
            <a:r>
              <a:rPr lang="en-US" sz="1400"/>
              <a:t>Value feedback, teamwork and collaboration, and maintain open communication channels</a:t>
            </a:r>
          </a:p>
        </p:txBody>
      </p:sp>
    </p:spTree>
    <p:extLst>
      <p:ext uri="{BB962C8B-B14F-4D97-AF65-F5344CB8AC3E}">
        <p14:creationId xmlns:p14="http://schemas.microsoft.com/office/powerpoint/2010/main" val="3491377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6AE0E-513C-F1DF-1FF6-D26669B37F7B}"/>
            </a:ext>
          </a:extLst>
        </p:cNvPr>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DC24A4F-182D-E2AD-0177-F91A2673702F}"/>
              </a:ext>
            </a:extLst>
          </p:cNvPr>
          <p:cNvSpPr>
            <a:spLocks noGrp="1"/>
          </p:cNvSpPr>
          <p:nvPr>
            <p:ph type="sldNum" sz="quarter" idx="12"/>
          </p:nvPr>
        </p:nvSpPr>
        <p:spPr>
          <a:xfrm>
            <a:off x="161771" y="4858705"/>
            <a:ext cx="474865" cy="274637"/>
          </a:xfrm>
        </p:spPr>
        <p:txBody>
          <a:bodyPr/>
          <a:lstStyle/>
          <a:p>
            <a:fld id="{10DAB2CC-E082-4A90-B521-35AE5120E197}" type="slidenum">
              <a:rPr lang="en-US" smtClean="0"/>
              <a:pPr/>
              <a:t>27</a:t>
            </a:fld>
            <a:endParaRPr lang="en-US"/>
          </a:p>
        </p:txBody>
      </p:sp>
      <p:sp>
        <p:nvSpPr>
          <p:cNvPr id="5" name="Content Placeholder 4">
            <a:extLst>
              <a:ext uri="{FF2B5EF4-FFF2-40B4-BE49-F238E27FC236}">
                <a16:creationId xmlns:a16="http://schemas.microsoft.com/office/drawing/2014/main" id="{B3B20119-E75D-BC3F-C3EA-22B764DB7448}"/>
              </a:ext>
            </a:extLst>
          </p:cNvPr>
          <p:cNvSpPr>
            <a:spLocks noGrp="1"/>
          </p:cNvSpPr>
          <p:nvPr>
            <p:ph type="title" idx="4294967295"/>
          </p:nvPr>
        </p:nvSpPr>
        <p:spPr>
          <a:xfrm>
            <a:off x="403225" y="303213"/>
            <a:ext cx="7153275" cy="5445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0073B6"/>
                </a:solidFill>
                <a:effectLst/>
                <a:uLnTx/>
                <a:uFillTx/>
                <a:latin typeface="Nirmala UI" panose="020B0502040204020203" pitchFamily="34" charset="0"/>
                <a:ea typeface="+mn-ea"/>
                <a:cs typeface="Nirmala UI" panose="020B0502040204020203" pitchFamily="34" charset="0"/>
              </a:rPr>
              <a:t>The Sell, continued</a:t>
            </a:r>
          </a:p>
        </p:txBody>
      </p:sp>
      <p:sp>
        <p:nvSpPr>
          <p:cNvPr id="8" name="Content Placeholder 5">
            <a:extLst>
              <a:ext uri="{FF2B5EF4-FFF2-40B4-BE49-F238E27FC236}">
                <a16:creationId xmlns:a16="http://schemas.microsoft.com/office/drawing/2014/main" id="{AB0CBD54-E02A-1009-471A-682593435ADC}"/>
              </a:ext>
            </a:extLst>
          </p:cNvPr>
          <p:cNvSpPr>
            <a:spLocks noGrp="1"/>
          </p:cNvSpPr>
          <p:nvPr>
            <p:ph sz="quarter" idx="15"/>
          </p:nvPr>
        </p:nvSpPr>
        <p:spPr>
          <a:xfrm>
            <a:off x="513874" y="1028624"/>
            <a:ext cx="2494854" cy="386510"/>
          </a:xfrm>
          <a:prstGeom prst="rect">
            <a:avLst/>
          </a:prstGeom>
          <a:solidFill>
            <a:srgbClr val="0B4A72"/>
          </a:solidFill>
          <a:ln>
            <a:solidFill>
              <a:srgbClr val="0B4A72"/>
            </a:solidFill>
          </a:ln>
        </p:spPr>
        <p:txBody>
          <a:bodyPr anchor="ctr"/>
          <a:lstStyle/>
          <a:p>
            <a:pPr algn="ctr">
              <a:lnSpc>
                <a:spcPct val="100000"/>
              </a:lnSpc>
            </a:pPr>
            <a:r>
              <a:rPr lang="en-US" sz="1600">
                <a:solidFill>
                  <a:schemeClr val="bg1"/>
                </a:solidFill>
              </a:rPr>
              <a:t>Purpose</a:t>
            </a:r>
            <a:endParaRPr lang="en-US" sz="1200">
              <a:solidFill>
                <a:schemeClr val="bg1"/>
              </a:solidFill>
            </a:endParaRPr>
          </a:p>
        </p:txBody>
      </p:sp>
      <p:sp>
        <p:nvSpPr>
          <p:cNvPr id="11" name="Content Placeholder 5">
            <a:extLst>
              <a:ext uri="{FF2B5EF4-FFF2-40B4-BE49-F238E27FC236}">
                <a16:creationId xmlns:a16="http://schemas.microsoft.com/office/drawing/2014/main" id="{479E4C1D-4A26-3546-804A-6FF9F22B1F9A}"/>
              </a:ext>
            </a:extLst>
          </p:cNvPr>
          <p:cNvSpPr txBox="1">
            <a:spLocks/>
          </p:cNvSpPr>
          <p:nvPr/>
        </p:nvSpPr>
        <p:spPr>
          <a:xfrm>
            <a:off x="3261310" y="1028624"/>
            <a:ext cx="2496312" cy="384048"/>
          </a:xfrm>
          <a:prstGeom prst="rect">
            <a:avLst/>
          </a:prstGeom>
          <a:solidFill>
            <a:srgbClr val="0073B6"/>
          </a:solidFill>
          <a:ln>
            <a:solidFill>
              <a:srgbClr val="0073B6"/>
            </a:solidFill>
          </a:ln>
        </p:spPr>
        <p:txBody>
          <a:bodyPr vert="horz" lIns="91440" tIns="45720" rIns="91440" bIns="45720" rtlCol="0" anchor="ctr">
            <a:noAutofit/>
          </a:bodyPr>
          <a:lstStyle>
            <a:lvl1pPr marL="0" indent="0" algn="l" defTabSz="914400" rtl="0" eaLnBrk="1" latinLnBrk="0" hangingPunct="1">
              <a:lnSpc>
                <a:spcPct val="90000"/>
              </a:lnSpc>
              <a:spcBef>
                <a:spcPts val="0"/>
              </a:spcBef>
              <a:buFont typeface="Arial" panose="020B0604020202020204" pitchFamily="34" charset="0"/>
              <a:buNone/>
              <a:defRPr sz="2000" kern="1200" spc="0" baseline="0">
                <a:solidFill>
                  <a:srgbClr val="0073B6"/>
                </a:solidFill>
                <a:latin typeface="Nirmala UI" panose="020B0502040204020203" pitchFamily="34" charset="0"/>
                <a:ea typeface="+mn-ea"/>
                <a:cs typeface="Nirmala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600">
                <a:solidFill>
                  <a:schemeClr val="bg1"/>
                </a:solidFill>
              </a:rPr>
              <a:t>Compensation &amp; Benefits</a:t>
            </a:r>
          </a:p>
        </p:txBody>
      </p:sp>
      <p:sp>
        <p:nvSpPr>
          <p:cNvPr id="12" name="Content Placeholder 5">
            <a:extLst>
              <a:ext uri="{FF2B5EF4-FFF2-40B4-BE49-F238E27FC236}">
                <a16:creationId xmlns:a16="http://schemas.microsoft.com/office/drawing/2014/main" id="{254D7AFA-9A98-85E2-025D-8D15F6C5A04F}"/>
              </a:ext>
            </a:extLst>
          </p:cNvPr>
          <p:cNvSpPr txBox="1">
            <a:spLocks/>
          </p:cNvSpPr>
          <p:nvPr/>
        </p:nvSpPr>
        <p:spPr>
          <a:xfrm>
            <a:off x="513874" y="1409256"/>
            <a:ext cx="2494854" cy="2555419"/>
          </a:xfrm>
          <a:prstGeom prst="rect">
            <a:avLst/>
          </a:prstGeom>
          <a:ln>
            <a:solidFill>
              <a:srgbClr val="0B4A72"/>
            </a:solidFill>
          </a:ln>
        </p:spPr>
        <p:txBody>
          <a:bodyPr vert="horz" lIns="91440" tIns="45720" rIns="91440" bIns="45720" rtlCol="0">
            <a:noAutofit/>
          </a:bodyPr>
          <a:lstStyle>
            <a:lvl1pPr marL="0" indent="0" algn="l" defTabSz="914400" rtl="0" eaLnBrk="1" latinLnBrk="0" hangingPunct="1">
              <a:lnSpc>
                <a:spcPct val="90000"/>
              </a:lnSpc>
              <a:spcBef>
                <a:spcPts val="0"/>
              </a:spcBef>
              <a:buFont typeface="Arial" panose="020B0604020202020204" pitchFamily="34" charset="0"/>
              <a:buNone/>
              <a:defRPr sz="2000" kern="1200" spc="0" baseline="0">
                <a:solidFill>
                  <a:srgbClr val="0073B6"/>
                </a:solidFill>
                <a:latin typeface="Nirmala UI" panose="020B0502040204020203" pitchFamily="34" charset="0"/>
                <a:ea typeface="+mn-ea"/>
                <a:cs typeface="Nirmala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3038" indent="-173038">
              <a:lnSpc>
                <a:spcPct val="100000"/>
              </a:lnSpc>
              <a:spcBef>
                <a:spcPts val="200"/>
              </a:spcBef>
              <a:spcAft>
                <a:spcPts val="200"/>
              </a:spcAft>
              <a:buFont typeface="Arial" panose="020B0604020202020204" pitchFamily="34" charset="0"/>
              <a:buChar char="•"/>
            </a:pPr>
            <a:r>
              <a:rPr lang="en-US" sz="1400"/>
              <a:t>Candidates are not just looking for a job anymore – due to COVID, the workforce has become more purpose-driven over the last three years</a:t>
            </a:r>
          </a:p>
        </p:txBody>
      </p:sp>
      <p:sp>
        <p:nvSpPr>
          <p:cNvPr id="13" name="Content Placeholder 5">
            <a:extLst>
              <a:ext uri="{FF2B5EF4-FFF2-40B4-BE49-F238E27FC236}">
                <a16:creationId xmlns:a16="http://schemas.microsoft.com/office/drawing/2014/main" id="{30B0DFDD-9B4C-A3B5-038A-4D27AB911663}"/>
              </a:ext>
            </a:extLst>
          </p:cNvPr>
          <p:cNvSpPr txBox="1">
            <a:spLocks/>
          </p:cNvSpPr>
          <p:nvPr/>
        </p:nvSpPr>
        <p:spPr>
          <a:xfrm>
            <a:off x="6003722" y="1028624"/>
            <a:ext cx="2498596" cy="384048"/>
          </a:xfrm>
          <a:prstGeom prst="rect">
            <a:avLst/>
          </a:prstGeom>
          <a:solidFill>
            <a:srgbClr val="0B4A72"/>
          </a:solidFill>
          <a:ln w="12700">
            <a:solidFill>
              <a:srgbClr val="0B4A72"/>
            </a:solidFill>
          </a:ln>
        </p:spPr>
        <p:txBody>
          <a:bodyPr vert="horz" lIns="91440" tIns="45720" rIns="91440" bIns="45720" rtlCol="0" anchor="ctr">
            <a:noAutofit/>
          </a:bodyPr>
          <a:lstStyle>
            <a:lvl1pPr marL="0" indent="0" algn="l" defTabSz="914400" rtl="0" eaLnBrk="1" latinLnBrk="0" hangingPunct="1">
              <a:lnSpc>
                <a:spcPct val="90000"/>
              </a:lnSpc>
              <a:spcBef>
                <a:spcPts val="0"/>
              </a:spcBef>
              <a:buFont typeface="Arial" panose="020B0604020202020204" pitchFamily="34" charset="0"/>
              <a:buNone/>
              <a:defRPr sz="2000" kern="1200" spc="0" baseline="0">
                <a:solidFill>
                  <a:srgbClr val="0073B6"/>
                </a:solidFill>
                <a:latin typeface="Nirmala UI" panose="020B0502040204020203" pitchFamily="34" charset="0"/>
                <a:ea typeface="+mn-ea"/>
                <a:cs typeface="Nirmala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600">
                <a:solidFill>
                  <a:schemeClr val="bg1"/>
                </a:solidFill>
              </a:rPr>
              <a:t>Personalize It</a:t>
            </a:r>
            <a:endParaRPr lang="en-US" sz="1200">
              <a:solidFill>
                <a:schemeClr val="bg1"/>
              </a:solidFill>
            </a:endParaRPr>
          </a:p>
        </p:txBody>
      </p:sp>
      <p:sp>
        <p:nvSpPr>
          <p:cNvPr id="14" name="Content Placeholder 5">
            <a:extLst>
              <a:ext uri="{FF2B5EF4-FFF2-40B4-BE49-F238E27FC236}">
                <a16:creationId xmlns:a16="http://schemas.microsoft.com/office/drawing/2014/main" id="{956EBF8D-EC87-9F49-30DF-F64568C71371}"/>
              </a:ext>
            </a:extLst>
          </p:cNvPr>
          <p:cNvSpPr txBox="1">
            <a:spLocks/>
          </p:cNvSpPr>
          <p:nvPr/>
        </p:nvSpPr>
        <p:spPr>
          <a:xfrm>
            <a:off x="3261310" y="1409256"/>
            <a:ext cx="2494854" cy="2555419"/>
          </a:xfrm>
          <a:prstGeom prst="rect">
            <a:avLst/>
          </a:prstGeom>
          <a:ln>
            <a:solidFill>
              <a:srgbClr val="0073B6"/>
            </a:solidFill>
          </a:ln>
        </p:spPr>
        <p:txBody>
          <a:bodyPr vert="horz" lIns="91440" tIns="45720" rIns="91440" bIns="45720" rtlCol="0">
            <a:noAutofit/>
          </a:bodyPr>
          <a:lstStyle>
            <a:lvl1pPr marL="0" indent="0" algn="l" defTabSz="914400" rtl="0" eaLnBrk="1" latinLnBrk="0" hangingPunct="1">
              <a:lnSpc>
                <a:spcPct val="90000"/>
              </a:lnSpc>
              <a:spcBef>
                <a:spcPts val="0"/>
              </a:spcBef>
              <a:buFont typeface="Arial" panose="020B0604020202020204" pitchFamily="34" charset="0"/>
              <a:buNone/>
              <a:defRPr sz="2000" kern="1200" spc="0" baseline="0">
                <a:solidFill>
                  <a:srgbClr val="0073B6"/>
                </a:solidFill>
                <a:latin typeface="Nirmala UI" panose="020B0502040204020203" pitchFamily="34" charset="0"/>
                <a:ea typeface="+mn-ea"/>
                <a:cs typeface="Nirmala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3038" indent="-173038">
              <a:lnSpc>
                <a:spcPct val="100000"/>
              </a:lnSpc>
              <a:spcBef>
                <a:spcPts val="200"/>
              </a:spcBef>
              <a:spcAft>
                <a:spcPts val="200"/>
              </a:spcAft>
              <a:buFont typeface="Arial" panose="020B0604020202020204" pitchFamily="34" charset="0"/>
              <a:buChar char="•"/>
            </a:pPr>
            <a:r>
              <a:rPr lang="en-US" sz="1400"/>
              <a:t>Be transparent about the salary ranges and any bonuses involved</a:t>
            </a:r>
          </a:p>
          <a:p>
            <a:pPr marL="173038" indent="-173038">
              <a:lnSpc>
                <a:spcPct val="100000"/>
              </a:lnSpc>
              <a:spcBef>
                <a:spcPts val="200"/>
              </a:spcBef>
              <a:spcAft>
                <a:spcPts val="200"/>
              </a:spcAft>
              <a:buFont typeface="Arial" panose="020B0604020202020204" pitchFamily="34" charset="0"/>
              <a:buChar char="•"/>
            </a:pPr>
            <a:r>
              <a:rPr lang="en-US" sz="1400"/>
              <a:t>Detail any benefits that make you stand out from your competition</a:t>
            </a:r>
          </a:p>
          <a:p>
            <a:pPr marL="173038" indent="-173038">
              <a:lnSpc>
                <a:spcPct val="100000"/>
              </a:lnSpc>
              <a:spcBef>
                <a:spcPts val="200"/>
              </a:spcBef>
              <a:spcAft>
                <a:spcPts val="200"/>
              </a:spcAft>
              <a:buFont typeface="Arial" panose="020B0604020202020204" pitchFamily="34" charset="0"/>
              <a:buChar char="•"/>
            </a:pPr>
            <a:r>
              <a:rPr lang="en-US" sz="1400"/>
              <a:t>Showcase and give examples of how the company recognizes exceptional work</a:t>
            </a:r>
          </a:p>
        </p:txBody>
      </p:sp>
      <p:sp>
        <p:nvSpPr>
          <p:cNvPr id="15" name="Content Placeholder 5">
            <a:extLst>
              <a:ext uri="{FF2B5EF4-FFF2-40B4-BE49-F238E27FC236}">
                <a16:creationId xmlns:a16="http://schemas.microsoft.com/office/drawing/2014/main" id="{24087A54-A33B-7551-22D0-0A1FCD65D178}"/>
              </a:ext>
            </a:extLst>
          </p:cNvPr>
          <p:cNvSpPr txBox="1">
            <a:spLocks/>
          </p:cNvSpPr>
          <p:nvPr/>
        </p:nvSpPr>
        <p:spPr>
          <a:xfrm>
            <a:off x="6003722" y="1412672"/>
            <a:ext cx="2494854" cy="2609826"/>
          </a:xfrm>
          <a:prstGeom prst="rect">
            <a:avLst/>
          </a:prstGeom>
          <a:ln>
            <a:solidFill>
              <a:srgbClr val="0B4A72"/>
            </a:solidFill>
          </a:ln>
        </p:spPr>
        <p:txBody>
          <a:bodyPr vert="horz" lIns="91440" tIns="45720" rIns="91440" bIns="45720" rtlCol="0">
            <a:noAutofit/>
          </a:bodyPr>
          <a:lstStyle>
            <a:lvl1pPr marL="0" indent="0" algn="l" defTabSz="914400" rtl="0" eaLnBrk="1" latinLnBrk="0" hangingPunct="1">
              <a:lnSpc>
                <a:spcPct val="90000"/>
              </a:lnSpc>
              <a:spcBef>
                <a:spcPts val="0"/>
              </a:spcBef>
              <a:buFont typeface="Arial" panose="020B0604020202020204" pitchFamily="34" charset="0"/>
              <a:buNone/>
              <a:defRPr sz="2000" kern="1200" spc="0" baseline="0">
                <a:solidFill>
                  <a:srgbClr val="0073B6"/>
                </a:solidFill>
                <a:latin typeface="Nirmala UI" panose="020B0502040204020203" pitchFamily="34" charset="0"/>
                <a:ea typeface="+mn-ea"/>
                <a:cs typeface="Nirmala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3038" indent="-173038">
              <a:lnSpc>
                <a:spcPct val="100000"/>
              </a:lnSpc>
              <a:spcBef>
                <a:spcPts val="200"/>
              </a:spcBef>
              <a:spcAft>
                <a:spcPts val="200"/>
              </a:spcAft>
              <a:buFont typeface="Arial" panose="020B0604020202020204" pitchFamily="34" charset="0"/>
              <a:buChar char="•"/>
            </a:pPr>
            <a:r>
              <a:rPr lang="en-US" sz="1400"/>
              <a:t>Make the interview about the candidate – tailor the discussion around their skills and interests</a:t>
            </a:r>
          </a:p>
          <a:p>
            <a:pPr marL="173038" indent="-173038">
              <a:lnSpc>
                <a:spcPct val="100000"/>
              </a:lnSpc>
              <a:spcBef>
                <a:spcPts val="200"/>
              </a:spcBef>
              <a:spcAft>
                <a:spcPts val="200"/>
              </a:spcAft>
              <a:buFont typeface="Arial" panose="020B0604020202020204" pitchFamily="34" charset="0"/>
              <a:buChar char="•"/>
            </a:pPr>
            <a:r>
              <a:rPr lang="en-US" sz="1400"/>
              <a:t>Give them insight into their potential future workspace</a:t>
            </a:r>
          </a:p>
          <a:p>
            <a:pPr marL="173038" indent="-173038">
              <a:lnSpc>
                <a:spcPct val="100000"/>
              </a:lnSpc>
              <a:spcBef>
                <a:spcPts val="200"/>
              </a:spcBef>
              <a:spcAft>
                <a:spcPts val="200"/>
              </a:spcAft>
              <a:buFont typeface="Arial" panose="020B0604020202020204" pitchFamily="34" charset="0"/>
              <a:buChar char="•"/>
            </a:pPr>
            <a:r>
              <a:rPr lang="en-US" sz="1400"/>
              <a:t>Always ask for feedback on the interview experience</a:t>
            </a:r>
          </a:p>
        </p:txBody>
      </p:sp>
    </p:spTree>
    <p:extLst>
      <p:ext uri="{BB962C8B-B14F-4D97-AF65-F5344CB8AC3E}">
        <p14:creationId xmlns:p14="http://schemas.microsoft.com/office/powerpoint/2010/main" val="1107166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6AE0E-513C-F1DF-1FF6-D26669B37F7B}"/>
            </a:ext>
          </a:extLst>
        </p:cNvPr>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DC24A4F-182D-E2AD-0177-F91A2673702F}"/>
              </a:ext>
            </a:extLst>
          </p:cNvPr>
          <p:cNvSpPr>
            <a:spLocks noGrp="1"/>
          </p:cNvSpPr>
          <p:nvPr>
            <p:ph type="sldNum" sz="quarter" idx="12"/>
          </p:nvPr>
        </p:nvSpPr>
        <p:spPr>
          <a:xfrm>
            <a:off x="161771" y="4858705"/>
            <a:ext cx="474865" cy="274637"/>
          </a:xfrm>
        </p:spPr>
        <p:txBody>
          <a:bodyPr/>
          <a:lstStyle/>
          <a:p>
            <a:fld id="{10DAB2CC-E082-4A90-B521-35AE5120E197}" type="slidenum">
              <a:rPr lang="en-US" smtClean="0"/>
              <a:pPr/>
              <a:t>28</a:t>
            </a:fld>
            <a:endParaRPr lang="en-US"/>
          </a:p>
        </p:txBody>
      </p:sp>
      <p:sp>
        <p:nvSpPr>
          <p:cNvPr id="5" name="Content Placeholder 4">
            <a:extLst>
              <a:ext uri="{FF2B5EF4-FFF2-40B4-BE49-F238E27FC236}">
                <a16:creationId xmlns:a16="http://schemas.microsoft.com/office/drawing/2014/main" id="{B3B20119-E75D-BC3F-C3EA-22B764DB7448}"/>
              </a:ext>
            </a:extLst>
          </p:cNvPr>
          <p:cNvSpPr>
            <a:spLocks noGrp="1"/>
          </p:cNvSpPr>
          <p:nvPr>
            <p:ph type="title" idx="4294967295"/>
          </p:nvPr>
        </p:nvSpPr>
        <p:spPr>
          <a:xfrm>
            <a:off x="403225" y="303213"/>
            <a:ext cx="7153275" cy="5445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0073B6"/>
                </a:solidFill>
                <a:effectLst/>
                <a:uLnTx/>
                <a:uFillTx/>
                <a:latin typeface="Nirmala UI" panose="020B0502040204020203" pitchFamily="34" charset="0"/>
                <a:ea typeface="+mn-ea"/>
                <a:cs typeface="Nirmala UI" panose="020B0502040204020203" pitchFamily="34" charset="0"/>
              </a:rPr>
              <a:t>The Sell, continued</a:t>
            </a:r>
          </a:p>
        </p:txBody>
      </p:sp>
      <p:sp>
        <p:nvSpPr>
          <p:cNvPr id="8" name="Content Placeholder 5">
            <a:extLst>
              <a:ext uri="{FF2B5EF4-FFF2-40B4-BE49-F238E27FC236}">
                <a16:creationId xmlns:a16="http://schemas.microsoft.com/office/drawing/2014/main" id="{AB0CBD54-E02A-1009-471A-682593435ADC}"/>
              </a:ext>
            </a:extLst>
          </p:cNvPr>
          <p:cNvSpPr>
            <a:spLocks noGrp="1"/>
          </p:cNvSpPr>
          <p:nvPr>
            <p:ph sz="quarter" idx="15"/>
          </p:nvPr>
        </p:nvSpPr>
        <p:spPr>
          <a:xfrm>
            <a:off x="1369599" y="1061218"/>
            <a:ext cx="2494854" cy="386510"/>
          </a:xfrm>
          <a:prstGeom prst="rect">
            <a:avLst/>
          </a:prstGeom>
          <a:solidFill>
            <a:srgbClr val="0B4A72"/>
          </a:solidFill>
          <a:ln>
            <a:solidFill>
              <a:srgbClr val="0B4A72"/>
            </a:solidFill>
          </a:ln>
        </p:spPr>
        <p:txBody>
          <a:bodyPr anchor="ctr"/>
          <a:lstStyle/>
          <a:p>
            <a:pPr algn="ctr">
              <a:lnSpc>
                <a:spcPct val="100000"/>
              </a:lnSpc>
            </a:pPr>
            <a:r>
              <a:rPr lang="en-US" sz="1600">
                <a:solidFill>
                  <a:schemeClr val="bg1"/>
                </a:solidFill>
              </a:rPr>
              <a:t>Storytelling</a:t>
            </a:r>
            <a:endParaRPr lang="en-US" sz="1200">
              <a:solidFill>
                <a:schemeClr val="bg1"/>
              </a:solidFill>
            </a:endParaRPr>
          </a:p>
        </p:txBody>
      </p:sp>
      <p:sp>
        <p:nvSpPr>
          <p:cNvPr id="11" name="Content Placeholder 5">
            <a:extLst>
              <a:ext uri="{FF2B5EF4-FFF2-40B4-BE49-F238E27FC236}">
                <a16:creationId xmlns:a16="http://schemas.microsoft.com/office/drawing/2014/main" id="{479E4C1D-4A26-3546-804A-6FF9F22B1F9A}"/>
              </a:ext>
            </a:extLst>
          </p:cNvPr>
          <p:cNvSpPr txBox="1">
            <a:spLocks/>
          </p:cNvSpPr>
          <p:nvPr/>
        </p:nvSpPr>
        <p:spPr>
          <a:xfrm>
            <a:off x="4740633" y="1063680"/>
            <a:ext cx="2496312" cy="384048"/>
          </a:xfrm>
          <a:prstGeom prst="rect">
            <a:avLst/>
          </a:prstGeom>
          <a:solidFill>
            <a:srgbClr val="0073B6"/>
          </a:solidFill>
          <a:ln>
            <a:solidFill>
              <a:srgbClr val="0073B6"/>
            </a:solidFill>
          </a:ln>
        </p:spPr>
        <p:txBody>
          <a:bodyPr vert="horz" lIns="91440" tIns="45720" rIns="91440" bIns="45720" rtlCol="0" anchor="ctr">
            <a:noAutofit/>
          </a:bodyPr>
          <a:lstStyle>
            <a:lvl1pPr marL="0" indent="0" algn="l" defTabSz="914400" rtl="0" eaLnBrk="1" latinLnBrk="0" hangingPunct="1">
              <a:lnSpc>
                <a:spcPct val="90000"/>
              </a:lnSpc>
              <a:spcBef>
                <a:spcPts val="0"/>
              </a:spcBef>
              <a:buFont typeface="Arial" panose="020B0604020202020204" pitchFamily="34" charset="0"/>
              <a:buNone/>
              <a:defRPr sz="2000" kern="1200" spc="0" baseline="0">
                <a:solidFill>
                  <a:srgbClr val="0073B6"/>
                </a:solidFill>
                <a:latin typeface="Nirmala UI" panose="020B0502040204020203" pitchFamily="34" charset="0"/>
                <a:ea typeface="+mn-ea"/>
                <a:cs typeface="Nirmala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600">
                <a:solidFill>
                  <a:schemeClr val="bg1"/>
                </a:solidFill>
              </a:rPr>
              <a:t>The Future</a:t>
            </a:r>
          </a:p>
        </p:txBody>
      </p:sp>
      <p:sp>
        <p:nvSpPr>
          <p:cNvPr id="12" name="Content Placeholder 5">
            <a:extLst>
              <a:ext uri="{FF2B5EF4-FFF2-40B4-BE49-F238E27FC236}">
                <a16:creationId xmlns:a16="http://schemas.microsoft.com/office/drawing/2014/main" id="{254D7AFA-9A98-85E2-025D-8D15F6C5A04F}"/>
              </a:ext>
            </a:extLst>
          </p:cNvPr>
          <p:cNvSpPr txBox="1">
            <a:spLocks/>
          </p:cNvSpPr>
          <p:nvPr/>
        </p:nvSpPr>
        <p:spPr>
          <a:xfrm>
            <a:off x="1369599" y="1447727"/>
            <a:ext cx="2494854" cy="2957082"/>
          </a:xfrm>
          <a:prstGeom prst="rect">
            <a:avLst/>
          </a:prstGeom>
          <a:ln>
            <a:solidFill>
              <a:srgbClr val="0B4A72"/>
            </a:solidFill>
          </a:ln>
        </p:spPr>
        <p:txBody>
          <a:bodyPr vert="horz" lIns="91440" tIns="45720" rIns="91440" bIns="45720" rtlCol="0">
            <a:noAutofit/>
          </a:bodyPr>
          <a:lstStyle>
            <a:lvl1pPr marL="0" indent="0" algn="l" defTabSz="914400" rtl="0" eaLnBrk="1" latinLnBrk="0" hangingPunct="1">
              <a:lnSpc>
                <a:spcPct val="90000"/>
              </a:lnSpc>
              <a:spcBef>
                <a:spcPts val="0"/>
              </a:spcBef>
              <a:buFont typeface="Arial" panose="020B0604020202020204" pitchFamily="34" charset="0"/>
              <a:buNone/>
              <a:defRPr sz="2000" kern="1200" spc="0" baseline="0">
                <a:solidFill>
                  <a:srgbClr val="0073B6"/>
                </a:solidFill>
                <a:latin typeface="Nirmala UI" panose="020B0502040204020203" pitchFamily="34" charset="0"/>
                <a:ea typeface="+mn-ea"/>
                <a:cs typeface="Nirmala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3038" indent="-173038">
              <a:lnSpc>
                <a:spcPct val="100000"/>
              </a:lnSpc>
              <a:spcBef>
                <a:spcPts val="200"/>
              </a:spcBef>
              <a:spcAft>
                <a:spcPts val="200"/>
              </a:spcAft>
              <a:buFont typeface="Arial" panose="020B0604020202020204" pitchFamily="34" charset="0"/>
              <a:buChar char="•"/>
            </a:pPr>
            <a:r>
              <a:rPr lang="en-US" sz="1400"/>
              <a:t>One of the most powerful interview techniques</a:t>
            </a:r>
          </a:p>
          <a:p>
            <a:pPr marL="173038" indent="-173038">
              <a:lnSpc>
                <a:spcPct val="100000"/>
              </a:lnSpc>
              <a:spcBef>
                <a:spcPts val="200"/>
              </a:spcBef>
              <a:spcAft>
                <a:spcPts val="200"/>
              </a:spcAft>
              <a:buFont typeface="Arial" panose="020B0604020202020204" pitchFamily="34" charset="0"/>
              <a:buChar char="•"/>
            </a:pPr>
            <a:r>
              <a:rPr lang="en-US" sz="1400"/>
              <a:t>Use concrete examples of how your culture has grown</a:t>
            </a:r>
          </a:p>
          <a:p>
            <a:pPr marL="173038" indent="-173038">
              <a:lnSpc>
                <a:spcPct val="100000"/>
              </a:lnSpc>
              <a:spcBef>
                <a:spcPts val="200"/>
              </a:spcBef>
              <a:spcAft>
                <a:spcPts val="200"/>
              </a:spcAft>
              <a:buFont typeface="Arial" panose="020B0604020202020204" pitchFamily="34" charset="0"/>
              <a:buChar char="•"/>
            </a:pPr>
            <a:r>
              <a:rPr lang="en-US" sz="1400"/>
              <a:t>Strong workplace stories can convey a lot about your company</a:t>
            </a:r>
          </a:p>
          <a:p>
            <a:pPr marL="173038" indent="-173038">
              <a:lnSpc>
                <a:spcPct val="100000"/>
              </a:lnSpc>
              <a:spcBef>
                <a:spcPts val="200"/>
              </a:spcBef>
              <a:spcAft>
                <a:spcPts val="200"/>
              </a:spcAft>
              <a:buFont typeface="Arial" panose="020B0604020202020204" pitchFamily="34" charset="0"/>
              <a:buChar char="•"/>
            </a:pPr>
            <a:r>
              <a:rPr lang="en-US" sz="1400"/>
              <a:t>Builds a more meaningful connection</a:t>
            </a:r>
          </a:p>
        </p:txBody>
      </p:sp>
      <p:sp>
        <p:nvSpPr>
          <p:cNvPr id="14" name="Content Placeholder 5">
            <a:extLst>
              <a:ext uri="{FF2B5EF4-FFF2-40B4-BE49-F238E27FC236}">
                <a16:creationId xmlns:a16="http://schemas.microsoft.com/office/drawing/2014/main" id="{956EBF8D-EC87-9F49-30DF-F64568C71371}"/>
              </a:ext>
            </a:extLst>
          </p:cNvPr>
          <p:cNvSpPr txBox="1">
            <a:spLocks/>
          </p:cNvSpPr>
          <p:nvPr/>
        </p:nvSpPr>
        <p:spPr>
          <a:xfrm>
            <a:off x="4742091" y="1447728"/>
            <a:ext cx="2494854" cy="2957081"/>
          </a:xfrm>
          <a:prstGeom prst="rect">
            <a:avLst/>
          </a:prstGeom>
          <a:ln>
            <a:solidFill>
              <a:srgbClr val="0073B6"/>
            </a:solidFill>
          </a:ln>
        </p:spPr>
        <p:txBody>
          <a:bodyPr vert="horz" lIns="91440" tIns="45720" rIns="91440" bIns="45720" rtlCol="0">
            <a:noAutofit/>
          </a:bodyPr>
          <a:lstStyle>
            <a:lvl1pPr marL="0" indent="0" algn="l" defTabSz="914400" rtl="0" eaLnBrk="1" latinLnBrk="0" hangingPunct="1">
              <a:lnSpc>
                <a:spcPct val="90000"/>
              </a:lnSpc>
              <a:spcBef>
                <a:spcPts val="0"/>
              </a:spcBef>
              <a:buFont typeface="Arial" panose="020B0604020202020204" pitchFamily="34" charset="0"/>
              <a:buNone/>
              <a:defRPr sz="2000" kern="1200" spc="0" baseline="0">
                <a:solidFill>
                  <a:srgbClr val="0073B6"/>
                </a:solidFill>
                <a:latin typeface="Nirmala UI" panose="020B0502040204020203" pitchFamily="34" charset="0"/>
                <a:ea typeface="+mn-ea"/>
                <a:cs typeface="Nirmala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3038" indent="-173038">
              <a:lnSpc>
                <a:spcPct val="100000"/>
              </a:lnSpc>
              <a:spcBef>
                <a:spcPts val="200"/>
              </a:spcBef>
              <a:spcAft>
                <a:spcPts val="200"/>
              </a:spcAft>
              <a:buFont typeface="Arial" panose="020B0604020202020204" pitchFamily="34" charset="0"/>
              <a:buChar char="•"/>
            </a:pPr>
            <a:r>
              <a:rPr lang="en-US" sz="1400"/>
              <a:t>Highlight technology used to enhance productivity and efficiency</a:t>
            </a:r>
          </a:p>
          <a:p>
            <a:pPr marL="173038" indent="-173038">
              <a:lnSpc>
                <a:spcPct val="100000"/>
              </a:lnSpc>
              <a:spcBef>
                <a:spcPts val="200"/>
              </a:spcBef>
              <a:spcAft>
                <a:spcPts val="200"/>
              </a:spcAft>
              <a:buFont typeface="Arial" panose="020B0604020202020204" pitchFamily="34" charset="0"/>
              <a:buChar char="•"/>
            </a:pPr>
            <a:r>
              <a:rPr lang="en-US" sz="1400"/>
              <a:t>With uncertainty of our industry, it is important to discuss your company’s growth potential for the future</a:t>
            </a:r>
          </a:p>
          <a:p>
            <a:pPr marL="173038" indent="-173038">
              <a:lnSpc>
                <a:spcPct val="100000"/>
              </a:lnSpc>
              <a:spcBef>
                <a:spcPts val="200"/>
              </a:spcBef>
              <a:spcAft>
                <a:spcPts val="200"/>
              </a:spcAft>
              <a:buFont typeface="Arial" panose="020B0604020202020204" pitchFamily="34" charset="0"/>
              <a:buChar char="•"/>
            </a:pPr>
            <a:r>
              <a:rPr lang="en-US" sz="1400"/>
              <a:t>It shows that the company has clearly-defined plans for the future and is forward-thinking</a:t>
            </a:r>
          </a:p>
        </p:txBody>
      </p:sp>
    </p:spTree>
    <p:extLst>
      <p:ext uri="{BB962C8B-B14F-4D97-AF65-F5344CB8AC3E}">
        <p14:creationId xmlns:p14="http://schemas.microsoft.com/office/powerpoint/2010/main" val="1674562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6AE0E-513C-F1DF-1FF6-D26669B37F7B}"/>
            </a:ext>
          </a:extLst>
        </p:cNvPr>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DC24A4F-182D-E2AD-0177-F91A2673702F}"/>
              </a:ext>
            </a:extLst>
          </p:cNvPr>
          <p:cNvSpPr>
            <a:spLocks noGrp="1"/>
          </p:cNvSpPr>
          <p:nvPr>
            <p:ph type="sldNum" sz="quarter" idx="12"/>
          </p:nvPr>
        </p:nvSpPr>
        <p:spPr>
          <a:xfrm>
            <a:off x="161771" y="4858705"/>
            <a:ext cx="474865" cy="274637"/>
          </a:xfrm>
        </p:spPr>
        <p:txBody>
          <a:bodyPr/>
          <a:lstStyle/>
          <a:p>
            <a:fld id="{10DAB2CC-E082-4A90-B521-35AE5120E197}" type="slidenum">
              <a:rPr lang="en-US" smtClean="0"/>
              <a:pPr/>
              <a:t>29</a:t>
            </a:fld>
            <a:endParaRPr lang="en-US"/>
          </a:p>
        </p:txBody>
      </p:sp>
      <p:sp>
        <p:nvSpPr>
          <p:cNvPr id="5" name="Content Placeholder 4">
            <a:extLst>
              <a:ext uri="{FF2B5EF4-FFF2-40B4-BE49-F238E27FC236}">
                <a16:creationId xmlns:a16="http://schemas.microsoft.com/office/drawing/2014/main" id="{B3B20119-E75D-BC3F-C3EA-22B764DB7448}"/>
              </a:ext>
            </a:extLst>
          </p:cNvPr>
          <p:cNvSpPr>
            <a:spLocks noGrp="1"/>
          </p:cNvSpPr>
          <p:nvPr>
            <p:ph type="title" idx="4294967295"/>
          </p:nvPr>
        </p:nvSpPr>
        <p:spPr>
          <a:xfrm>
            <a:off x="403225" y="303213"/>
            <a:ext cx="7153275" cy="5445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0073B6"/>
                </a:solidFill>
                <a:effectLst/>
                <a:uLnTx/>
                <a:uFillTx/>
                <a:latin typeface="Nirmala UI" panose="020B0502040204020203" pitchFamily="34" charset="0"/>
                <a:ea typeface="+mn-ea"/>
                <a:cs typeface="Nirmala UI" panose="020B0502040204020203" pitchFamily="34" charset="0"/>
              </a:rPr>
              <a:t>Interview Preparation</a:t>
            </a:r>
          </a:p>
        </p:txBody>
      </p:sp>
      <p:sp>
        <p:nvSpPr>
          <p:cNvPr id="7" name="Content Placeholder 6">
            <a:extLst>
              <a:ext uri="{FF2B5EF4-FFF2-40B4-BE49-F238E27FC236}">
                <a16:creationId xmlns:a16="http://schemas.microsoft.com/office/drawing/2014/main" id="{F9999E3C-172A-B09D-082A-F859F1DE8CBE}"/>
              </a:ext>
            </a:extLst>
          </p:cNvPr>
          <p:cNvSpPr>
            <a:spLocks noGrp="1"/>
          </p:cNvSpPr>
          <p:nvPr>
            <p:ph sz="quarter" idx="15"/>
          </p:nvPr>
        </p:nvSpPr>
        <p:spPr>
          <a:xfrm>
            <a:off x="403021" y="847082"/>
            <a:ext cx="8337960" cy="2210017"/>
          </a:xfrm>
        </p:spPr>
        <p:txBody>
          <a:bodyPr/>
          <a:lstStyle/>
          <a:p>
            <a:pPr marL="342900" indent="-342900">
              <a:lnSpc>
                <a:spcPct val="100000"/>
              </a:lnSpc>
              <a:spcBef>
                <a:spcPts val="200"/>
              </a:spcBef>
              <a:spcAft>
                <a:spcPts val="200"/>
              </a:spcAft>
              <a:buFont typeface="Arial" panose="020B0604020202020204" pitchFamily="34" charset="0"/>
              <a:buChar char="•"/>
            </a:pPr>
            <a:r>
              <a:rPr lang="en-US">
                <a:latin typeface="+mn-lt"/>
              </a:rPr>
              <a:t>Can I talk about the company’s strategy, mission and structure?</a:t>
            </a:r>
          </a:p>
          <a:p>
            <a:pPr marL="342900" indent="-342900">
              <a:lnSpc>
                <a:spcPct val="100000"/>
              </a:lnSpc>
              <a:spcBef>
                <a:spcPts val="200"/>
              </a:spcBef>
              <a:spcAft>
                <a:spcPts val="200"/>
              </a:spcAft>
              <a:buFont typeface="Arial" panose="020B0604020202020204" pitchFamily="34" charset="0"/>
              <a:buChar char="•"/>
            </a:pPr>
            <a:r>
              <a:rPr lang="en-US">
                <a:solidFill>
                  <a:srgbClr val="0073B6"/>
                </a:solidFill>
                <a:latin typeface="+mn-lt"/>
              </a:rPr>
              <a:t>Can I answer questions about perks and benefits?</a:t>
            </a:r>
          </a:p>
          <a:p>
            <a:pPr marL="342900" indent="-342900">
              <a:lnSpc>
                <a:spcPct val="100000"/>
              </a:lnSpc>
              <a:spcBef>
                <a:spcPts val="200"/>
              </a:spcBef>
              <a:spcAft>
                <a:spcPts val="200"/>
              </a:spcAft>
              <a:buFont typeface="Arial" panose="020B0604020202020204" pitchFamily="34" charset="0"/>
              <a:buChar char="•"/>
            </a:pPr>
            <a:r>
              <a:rPr lang="en-US">
                <a:latin typeface="+mn-lt"/>
              </a:rPr>
              <a:t>Do I know what the job description involves?</a:t>
            </a:r>
          </a:p>
          <a:p>
            <a:pPr marL="342900" indent="-342900">
              <a:lnSpc>
                <a:spcPct val="100000"/>
              </a:lnSpc>
              <a:spcBef>
                <a:spcPts val="200"/>
              </a:spcBef>
              <a:spcAft>
                <a:spcPts val="200"/>
              </a:spcAft>
              <a:buFont typeface="Arial" panose="020B0604020202020204" pitchFamily="34" charset="0"/>
              <a:buChar char="•"/>
            </a:pPr>
            <a:r>
              <a:rPr lang="en-US">
                <a:solidFill>
                  <a:srgbClr val="0073B6"/>
                </a:solidFill>
                <a:latin typeface="+mn-lt"/>
              </a:rPr>
              <a:t>Have I coordinated with my team?</a:t>
            </a:r>
          </a:p>
          <a:p>
            <a:pPr marL="342900" indent="-342900">
              <a:lnSpc>
                <a:spcPct val="100000"/>
              </a:lnSpc>
              <a:spcBef>
                <a:spcPts val="200"/>
              </a:spcBef>
              <a:spcAft>
                <a:spcPts val="200"/>
              </a:spcAft>
              <a:buFont typeface="Arial" panose="020B0604020202020204" pitchFamily="34" charset="0"/>
              <a:buChar char="•"/>
            </a:pPr>
            <a:r>
              <a:rPr lang="en-US">
                <a:solidFill>
                  <a:srgbClr val="0073B6"/>
                </a:solidFill>
                <a:latin typeface="+mn-lt"/>
              </a:rPr>
              <a:t>Have I read candidates’ resumes?</a:t>
            </a:r>
          </a:p>
          <a:p>
            <a:pPr marL="342900" indent="-342900">
              <a:lnSpc>
                <a:spcPct val="100000"/>
              </a:lnSpc>
              <a:spcBef>
                <a:spcPts val="200"/>
              </a:spcBef>
              <a:spcAft>
                <a:spcPts val="200"/>
              </a:spcAft>
              <a:buFont typeface="Arial" panose="020B0604020202020204" pitchFamily="34" charset="0"/>
              <a:buChar char="•"/>
            </a:pPr>
            <a:r>
              <a:rPr lang="en-US">
                <a:latin typeface="+mn-lt"/>
              </a:rPr>
              <a:t>Do I know what interview questions I’ll ask?</a:t>
            </a:r>
            <a:endParaRPr lang="en-US">
              <a:solidFill>
                <a:srgbClr val="0073B6"/>
              </a:solidFill>
              <a:latin typeface="+mn-lt"/>
            </a:endParaRPr>
          </a:p>
        </p:txBody>
      </p:sp>
      <p:pic>
        <p:nvPicPr>
          <p:cNvPr id="4" name="Picture 3">
            <a:extLst>
              <a:ext uri="{FF2B5EF4-FFF2-40B4-BE49-F238E27FC236}">
                <a16:creationId xmlns:a16="http://schemas.microsoft.com/office/drawing/2014/main" id="{C7F65CA2-07F1-BF1C-54EC-8B24739E369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l="16295" r="16295"/>
          <a:stretch/>
        </p:blipFill>
        <p:spPr>
          <a:xfrm>
            <a:off x="6949659" y="1740834"/>
            <a:ext cx="1676299" cy="1661831"/>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1" name="Content Placeholder 6">
            <a:extLst>
              <a:ext uri="{FF2B5EF4-FFF2-40B4-BE49-F238E27FC236}">
                <a16:creationId xmlns:a16="http://schemas.microsoft.com/office/drawing/2014/main" id="{7D05F605-A7DB-AD19-0830-3A4317B5C537}"/>
              </a:ext>
            </a:extLst>
          </p:cNvPr>
          <p:cNvSpPr txBox="1">
            <a:spLocks/>
          </p:cNvSpPr>
          <p:nvPr/>
        </p:nvSpPr>
        <p:spPr>
          <a:xfrm>
            <a:off x="406027" y="2981142"/>
            <a:ext cx="6888701" cy="166183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Font typeface="Arial" panose="020B0604020202020204" pitchFamily="34" charset="0"/>
              <a:buNone/>
              <a:defRPr sz="2000" kern="1200" spc="0" baseline="0">
                <a:solidFill>
                  <a:srgbClr val="0073B6"/>
                </a:solidFill>
                <a:latin typeface="Nirmala UI" panose="020B0502040204020203" pitchFamily="34" charset="0"/>
                <a:ea typeface="+mn-ea"/>
                <a:cs typeface="Nirmala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200"/>
              </a:spcBef>
              <a:spcAft>
                <a:spcPts val="200"/>
              </a:spcAft>
              <a:buFont typeface="Arial" panose="020B0604020202020204" pitchFamily="34" charset="0"/>
              <a:buChar char="•"/>
            </a:pPr>
            <a:r>
              <a:rPr lang="en-US">
                <a:latin typeface="+mn-lt"/>
              </a:rPr>
              <a:t>Are the interview questions based on behavioral or situational occurrences?</a:t>
            </a:r>
          </a:p>
          <a:p>
            <a:pPr marL="342900" indent="-342900">
              <a:lnSpc>
                <a:spcPct val="100000"/>
              </a:lnSpc>
              <a:spcBef>
                <a:spcPts val="200"/>
              </a:spcBef>
              <a:spcAft>
                <a:spcPts val="200"/>
              </a:spcAft>
              <a:buFont typeface="Arial" panose="020B0604020202020204" pitchFamily="34" charset="0"/>
              <a:buChar char="•"/>
            </a:pPr>
            <a:r>
              <a:rPr lang="en-US">
                <a:latin typeface="+mn-lt"/>
              </a:rPr>
              <a:t>Are my interview questions reviewed by HR for legality?</a:t>
            </a:r>
          </a:p>
          <a:p>
            <a:pPr marL="342900" indent="-342900">
              <a:lnSpc>
                <a:spcPct val="100000"/>
              </a:lnSpc>
              <a:spcBef>
                <a:spcPts val="200"/>
              </a:spcBef>
              <a:spcAft>
                <a:spcPts val="200"/>
              </a:spcAft>
              <a:buFont typeface="Arial" panose="020B0604020202020204" pitchFamily="34" charset="0"/>
              <a:buChar char="•"/>
            </a:pPr>
            <a:r>
              <a:rPr lang="en-US">
                <a:latin typeface="+mn-lt"/>
              </a:rPr>
              <a:t>Keep the 5 Cs in mind: character, competence, chemistry, culture and capacity</a:t>
            </a:r>
          </a:p>
        </p:txBody>
      </p:sp>
    </p:spTree>
    <p:extLst>
      <p:ext uri="{BB962C8B-B14F-4D97-AF65-F5344CB8AC3E}">
        <p14:creationId xmlns:p14="http://schemas.microsoft.com/office/powerpoint/2010/main" val="1116080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992DD2-5BCD-31E7-016C-AC3CC9F13A00}"/>
              </a:ext>
            </a:extLst>
          </p:cNvPr>
          <p:cNvSpPr>
            <a:spLocks noGrp="1"/>
          </p:cNvSpPr>
          <p:nvPr>
            <p:ph type="title" idx="4294967295"/>
          </p:nvPr>
        </p:nvSpPr>
        <p:spPr>
          <a:xfrm>
            <a:off x="403225" y="303213"/>
            <a:ext cx="5626100" cy="708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3200">
                <a:solidFill>
                  <a:srgbClr val="0073B6"/>
                </a:solidFill>
                <a:latin typeface="Nirmala UI" panose="020B0502040204020203" pitchFamily="34" charset="0"/>
                <a:ea typeface="+mn-ea"/>
                <a:cs typeface="Nirmala UI" panose="020B0502040204020203" pitchFamily="34" charset="0"/>
              </a:rPr>
              <a:t>Today’s Session</a:t>
            </a:r>
            <a:endParaRPr kumimoji="0" lang="en-US" sz="3200" b="0" i="0" u="none" strike="noStrike" kern="1200" cap="none" spc="0" normalizeH="0" baseline="0" noProof="0">
              <a:ln>
                <a:noFill/>
              </a:ln>
              <a:solidFill>
                <a:srgbClr val="0073B6"/>
              </a:solidFill>
              <a:effectLst/>
              <a:uLnTx/>
              <a:uFillTx/>
              <a:latin typeface="Nirmala UI" panose="020B0502040204020203" pitchFamily="34" charset="0"/>
              <a:ea typeface="+mn-ea"/>
              <a:cs typeface="Nirmala UI" panose="020B0502040204020203" pitchFamily="34" charset="0"/>
            </a:endParaRPr>
          </a:p>
        </p:txBody>
      </p:sp>
      <p:sp>
        <p:nvSpPr>
          <p:cNvPr id="6" name="Slide Number Placeholder 1">
            <a:extLst>
              <a:ext uri="{FF2B5EF4-FFF2-40B4-BE49-F238E27FC236}">
                <a16:creationId xmlns:a16="http://schemas.microsoft.com/office/drawing/2014/main" id="{74303BD9-4C65-C555-7244-FF11B446219C}"/>
              </a:ext>
            </a:extLst>
          </p:cNvPr>
          <p:cNvSpPr>
            <a:spLocks noGrp="1"/>
          </p:cNvSpPr>
          <p:nvPr>
            <p:ph type="sldNum" sz="quarter" idx="12"/>
          </p:nvPr>
        </p:nvSpPr>
        <p:spPr>
          <a:xfrm>
            <a:off x="161771" y="4858705"/>
            <a:ext cx="474865" cy="274637"/>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0DAB2CC-E082-4A90-B521-35AE5120E197}" type="slidenum">
              <a:rPr kumimoji="0" lang="en-US" sz="900" b="0" i="0" u="none" strike="noStrike" kern="1200" cap="none" spc="0" normalizeH="0" baseline="0" noProof="0" smtClean="0">
                <a:ln>
                  <a:noFill/>
                </a:ln>
                <a:solidFill>
                  <a:srgbClr val="0073B6"/>
                </a:solidFill>
                <a:effectLst/>
                <a:uLnTx/>
                <a:uFillTx/>
                <a:latin typeface="Nirmala UI" panose="020B0502040204020203" pitchFamily="34" charset="0"/>
                <a:ea typeface="+mn-ea"/>
                <a:cs typeface="Nirmala UI" panose="020B0502040204020203" pitchFamily="34" charset="0"/>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0073B6"/>
              </a:solidFill>
              <a:effectLst/>
              <a:uLnTx/>
              <a:uFillTx/>
              <a:latin typeface="Nirmala UI" panose="020B0502040204020203" pitchFamily="34" charset="0"/>
              <a:ea typeface="+mn-ea"/>
              <a:cs typeface="Nirmala UI" panose="020B0502040204020203" pitchFamily="34" charset="0"/>
            </a:endParaRPr>
          </a:p>
        </p:txBody>
      </p:sp>
      <p:graphicFrame>
        <p:nvGraphicFramePr>
          <p:cNvPr id="8" name="Diagram 7" descr="Session topics">
            <a:extLst>
              <a:ext uri="{FF2B5EF4-FFF2-40B4-BE49-F238E27FC236}">
                <a16:creationId xmlns:a16="http://schemas.microsoft.com/office/drawing/2014/main" id="{340F2E2D-9214-6DAF-6089-9041F856427D}"/>
              </a:ext>
            </a:extLst>
          </p:cNvPr>
          <p:cNvGraphicFramePr/>
          <p:nvPr>
            <p:extLst>
              <p:ext uri="{D42A27DB-BD31-4B8C-83A1-F6EECF244321}">
                <p14:modId xmlns:p14="http://schemas.microsoft.com/office/powerpoint/2010/main" val="333443324"/>
              </p:ext>
            </p:extLst>
          </p:nvPr>
        </p:nvGraphicFramePr>
        <p:xfrm>
          <a:off x="1043500" y="945205"/>
          <a:ext cx="4788500" cy="3750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0554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6AE0E-513C-F1DF-1FF6-D26669B37F7B}"/>
            </a:ext>
          </a:extLst>
        </p:cNvPr>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DC24A4F-182D-E2AD-0177-F91A2673702F}"/>
              </a:ext>
            </a:extLst>
          </p:cNvPr>
          <p:cNvSpPr>
            <a:spLocks noGrp="1"/>
          </p:cNvSpPr>
          <p:nvPr>
            <p:ph type="sldNum" sz="quarter" idx="12"/>
          </p:nvPr>
        </p:nvSpPr>
        <p:spPr>
          <a:xfrm>
            <a:off x="161771" y="4858705"/>
            <a:ext cx="474865" cy="274637"/>
          </a:xfrm>
        </p:spPr>
        <p:txBody>
          <a:bodyPr/>
          <a:lstStyle/>
          <a:p>
            <a:fld id="{10DAB2CC-E082-4A90-B521-35AE5120E197}" type="slidenum">
              <a:rPr lang="en-US" smtClean="0"/>
              <a:pPr/>
              <a:t>30</a:t>
            </a:fld>
            <a:endParaRPr lang="en-US"/>
          </a:p>
        </p:txBody>
      </p:sp>
      <p:sp>
        <p:nvSpPr>
          <p:cNvPr id="5" name="Content Placeholder 4">
            <a:extLst>
              <a:ext uri="{FF2B5EF4-FFF2-40B4-BE49-F238E27FC236}">
                <a16:creationId xmlns:a16="http://schemas.microsoft.com/office/drawing/2014/main" id="{B3B20119-E75D-BC3F-C3EA-22B764DB7448}"/>
              </a:ext>
            </a:extLst>
          </p:cNvPr>
          <p:cNvSpPr>
            <a:spLocks noGrp="1"/>
          </p:cNvSpPr>
          <p:nvPr>
            <p:ph type="title" idx="4294967295"/>
          </p:nvPr>
        </p:nvSpPr>
        <p:spPr>
          <a:xfrm>
            <a:off x="403225" y="303213"/>
            <a:ext cx="7153275" cy="5445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0073B6"/>
                </a:solidFill>
                <a:effectLst/>
                <a:uLnTx/>
                <a:uFillTx/>
                <a:latin typeface="Nirmala UI" panose="020B0502040204020203" pitchFamily="34" charset="0"/>
                <a:ea typeface="+mn-ea"/>
                <a:cs typeface="Nirmala UI" panose="020B0502040204020203" pitchFamily="34" charset="0"/>
              </a:rPr>
              <a:t>Behavioral Interview Questions</a:t>
            </a:r>
          </a:p>
        </p:txBody>
      </p:sp>
      <p:sp>
        <p:nvSpPr>
          <p:cNvPr id="7" name="Content Placeholder 6">
            <a:extLst>
              <a:ext uri="{FF2B5EF4-FFF2-40B4-BE49-F238E27FC236}">
                <a16:creationId xmlns:a16="http://schemas.microsoft.com/office/drawing/2014/main" id="{F9999E3C-172A-B09D-082A-F859F1DE8CBE}"/>
              </a:ext>
            </a:extLst>
          </p:cNvPr>
          <p:cNvSpPr>
            <a:spLocks noGrp="1"/>
          </p:cNvSpPr>
          <p:nvPr>
            <p:ph sz="quarter" idx="15"/>
          </p:nvPr>
        </p:nvSpPr>
        <p:spPr>
          <a:xfrm>
            <a:off x="403021" y="867554"/>
            <a:ext cx="8337960" cy="3922811"/>
          </a:xfrm>
        </p:spPr>
        <p:txBody>
          <a:bodyPr/>
          <a:lstStyle/>
          <a:p>
            <a:pPr marL="342900" indent="-342900">
              <a:lnSpc>
                <a:spcPct val="100000"/>
              </a:lnSpc>
              <a:spcBef>
                <a:spcPts val="200"/>
              </a:spcBef>
              <a:spcAft>
                <a:spcPts val="200"/>
              </a:spcAft>
              <a:buFont typeface="Arial" panose="020B0604020202020204" pitchFamily="34" charset="0"/>
              <a:buChar char="•"/>
            </a:pPr>
            <a:r>
              <a:rPr lang="en-US">
                <a:latin typeface="+mn-lt"/>
              </a:rPr>
              <a:t>Tell me about a time you had to deliver bad news to a manager or team member. How did you do it? What was the other person’s reaction?</a:t>
            </a:r>
          </a:p>
          <a:p>
            <a:pPr marL="342900" indent="-342900">
              <a:lnSpc>
                <a:spcPct val="100000"/>
              </a:lnSpc>
              <a:spcBef>
                <a:spcPts val="200"/>
              </a:spcBef>
              <a:spcAft>
                <a:spcPts val="200"/>
              </a:spcAft>
              <a:buFont typeface="Arial" panose="020B0604020202020204" pitchFamily="34" charset="0"/>
              <a:buChar char="•"/>
            </a:pPr>
            <a:r>
              <a:rPr lang="en-US">
                <a:solidFill>
                  <a:srgbClr val="0073B6"/>
                </a:solidFill>
                <a:latin typeface="+mn-lt"/>
              </a:rPr>
              <a:t>Tell me about a time you had to deal with a difficult coworker. How did you communicate with the coworker effectively?</a:t>
            </a:r>
          </a:p>
          <a:p>
            <a:pPr marL="342900" indent="-342900">
              <a:lnSpc>
                <a:spcPct val="100000"/>
              </a:lnSpc>
              <a:spcBef>
                <a:spcPts val="200"/>
              </a:spcBef>
              <a:spcAft>
                <a:spcPts val="200"/>
              </a:spcAft>
              <a:buFont typeface="Arial" panose="020B0604020202020204" pitchFamily="34" charset="0"/>
              <a:buChar char="•"/>
            </a:pPr>
            <a:r>
              <a:rPr lang="en-US">
                <a:latin typeface="+mn-lt"/>
              </a:rPr>
              <a:t>How would you explain this industry term – “X” – to someone from a different discipline?</a:t>
            </a:r>
          </a:p>
          <a:p>
            <a:pPr marL="342900" indent="-342900">
              <a:lnSpc>
                <a:spcPct val="100000"/>
              </a:lnSpc>
              <a:spcBef>
                <a:spcPts val="200"/>
              </a:spcBef>
              <a:spcAft>
                <a:spcPts val="200"/>
              </a:spcAft>
              <a:buFont typeface="Arial" panose="020B0604020202020204" pitchFamily="34" charset="0"/>
              <a:buChar char="•"/>
            </a:pPr>
            <a:r>
              <a:rPr lang="en-US">
                <a:latin typeface="+mn-lt"/>
              </a:rPr>
              <a:t>How would you react if a team leader encouraged competition between team members instead of collaboration?</a:t>
            </a:r>
          </a:p>
          <a:p>
            <a:pPr marL="342900" indent="-342900">
              <a:lnSpc>
                <a:spcPct val="100000"/>
              </a:lnSpc>
              <a:spcBef>
                <a:spcPts val="200"/>
              </a:spcBef>
              <a:spcAft>
                <a:spcPts val="200"/>
              </a:spcAft>
              <a:buFont typeface="Arial" panose="020B0604020202020204" pitchFamily="34" charset="0"/>
              <a:buChar char="•"/>
            </a:pPr>
            <a:r>
              <a:rPr lang="en-US">
                <a:latin typeface="+mn-lt"/>
              </a:rPr>
              <a:t>Give me an example of a time you made a process more efficient. How did you do it?</a:t>
            </a:r>
          </a:p>
          <a:p>
            <a:pPr marL="342900" indent="-342900">
              <a:lnSpc>
                <a:spcPct val="100000"/>
              </a:lnSpc>
              <a:spcBef>
                <a:spcPts val="200"/>
              </a:spcBef>
              <a:spcAft>
                <a:spcPts val="200"/>
              </a:spcAft>
              <a:buFont typeface="Arial" panose="020B0604020202020204" pitchFamily="34" charset="0"/>
              <a:buChar char="•"/>
            </a:pPr>
            <a:endParaRPr lang="en-US">
              <a:solidFill>
                <a:srgbClr val="0073B6"/>
              </a:solidFill>
              <a:latin typeface="+mn-lt"/>
            </a:endParaRPr>
          </a:p>
        </p:txBody>
      </p:sp>
    </p:spTree>
    <p:extLst>
      <p:ext uri="{BB962C8B-B14F-4D97-AF65-F5344CB8AC3E}">
        <p14:creationId xmlns:p14="http://schemas.microsoft.com/office/powerpoint/2010/main" val="1016315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6AE0E-513C-F1DF-1FF6-D26669B37F7B}"/>
            </a:ext>
          </a:extLst>
        </p:cNvPr>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DC24A4F-182D-E2AD-0177-F91A2673702F}"/>
              </a:ext>
            </a:extLst>
          </p:cNvPr>
          <p:cNvSpPr>
            <a:spLocks noGrp="1"/>
          </p:cNvSpPr>
          <p:nvPr>
            <p:ph type="sldNum" sz="quarter" idx="12"/>
          </p:nvPr>
        </p:nvSpPr>
        <p:spPr>
          <a:xfrm>
            <a:off x="161771" y="4858705"/>
            <a:ext cx="474865" cy="274637"/>
          </a:xfrm>
        </p:spPr>
        <p:txBody>
          <a:bodyPr/>
          <a:lstStyle/>
          <a:p>
            <a:fld id="{10DAB2CC-E082-4A90-B521-35AE5120E197}" type="slidenum">
              <a:rPr lang="en-US" smtClean="0"/>
              <a:pPr/>
              <a:t>31</a:t>
            </a:fld>
            <a:endParaRPr lang="en-US"/>
          </a:p>
        </p:txBody>
      </p:sp>
      <p:sp>
        <p:nvSpPr>
          <p:cNvPr id="5" name="Content Placeholder 4">
            <a:extLst>
              <a:ext uri="{FF2B5EF4-FFF2-40B4-BE49-F238E27FC236}">
                <a16:creationId xmlns:a16="http://schemas.microsoft.com/office/drawing/2014/main" id="{B3B20119-E75D-BC3F-C3EA-22B764DB7448}"/>
              </a:ext>
            </a:extLst>
          </p:cNvPr>
          <p:cNvSpPr>
            <a:spLocks noGrp="1"/>
          </p:cNvSpPr>
          <p:nvPr>
            <p:ph type="title" idx="4294967295"/>
          </p:nvPr>
        </p:nvSpPr>
        <p:spPr>
          <a:xfrm>
            <a:off x="403225" y="303213"/>
            <a:ext cx="7153275" cy="5445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0073B6"/>
                </a:solidFill>
                <a:effectLst/>
                <a:uLnTx/>
                <a:uFillTx/>
                <a:latin typeface="Nirmala UI" panose="020B0502040204020203" pitchFamily="34" charset="0"/>
                <a:ea typeface="+mn-ea"/>
                <a:cs typeface="Nirmala UI" panose="020B0502040204020203" pitchFamily="34" charset="0"/>
              </a:rPr>
              <a:t>Behavioral Interview Questions</a:t>
            </a:r>
          </a:p>
        </p:txBody>
      </p:sp>
      <p:sp>
        <p:nvSpPr>
          <p:cNvPr id="7" name="Content Placeholder 6">
            <a:extLst>
              <a:ext uri="{FF2B5EF4-FFF2-40B4-BE49-F238E27FC236}">
                <a16:creationId xmlns:a16="http://schemas.microsoft.com/office/drawing/2014/main" id="{F9999E3C-172A-B09D-082A-F859F1DE8CBE}"/>
              </a:ext>
            </a:extLst>
          </p:cNvPr>
          <p:cNvSpPr>
            <a:spLocks noGrp="1"/>
          </p:cNvSpPr>
          <p:nvPr>
            <p:ph sz="quarter" idx="15"/>
          </p:nvPr>
        </p:nvSpPr>
        <p:spPr>
          <a:xfrm>
            <a:off x="403021" y="867554"/>
            <a:ext cx="8337960" cy="3922811"/>
          </a:xfrm>
        </p:spPr>
        <p:txBody>
          <a:bodyPr/>
          <a:lstStyle/>
          <a:p>
            <a:pPr marL="342900" indent="-342900">
              <a:lnSpc>
                <a:spcPct val="100000"/>
              </a:lnSpc>
              <a:spcBef>
                <a:spcPts val="200"/>
              </a:spcBef>
              <a:spcAft>
                <a:spcPts val="200"/>
              </a:spcAft>
              <a:buFont typeface="Arial" panose="020B0604020202020204" pitchFamily="34" charset="0"/>
              <a:buChar char="•"/>
            </a:pPr>
            <a:r>
              <a:rPr lang="en-US">
                <a:latin typeface="+mn-lt"/>
              </a:rPr>
              <a:t>Have you ever missed a deadline? What happened? What would you do differently next time?</a:t>
            </a:r>
          </a:p>
          <a:p>
            <a:pPr marL="342900" indent="-342900">
              <a:lnSpc>
                <a:spcPct val="100000"/>
              </a:lnSpc>
              <a:spcBef>
                <a:spcPts val="200"/>
              </a:spcBef>
              <a:spcAft>
                <a:spcPts val="200"/>
              </a:spcAft>
              <a:buFont typeface="Arial" panose="020B0604020202020204" pitchFamily="34" charset="0"/>
              <a:buChar char="•"/>
            </a:pPr>
            <a:r>
              <a:rPr lang="en-US">
                <a:solidFill>
                  <a:srgbClr val="0073B6"/>
                </a:solidFill>
                <a:latin typeface="+mn-lt"/>
              </a:rPr>
              <a:t>How do you prioritize work when there are multiple events happening at the same time?</a:t>
            </a:r>
          </a:p>
          <a:p>
            <a:pPr marL="342900" indent="-342900">
              <a:lnSpc>
                <a:spcPct val="100000"/>
              </a:lnSpc>
              <a:spcBef>
                <a:spcPts val="200"/>
              </a:spcBef>
              <a:spcAft>
                <a:spcPts val="200"/>
              </a:spcAft>
              <a:buFont typeface="Arial" panose="020B0604020202020204" pitchFamily="34" charset="0"/>
              <a:buChar char="•"/>
            </a:pPr>
            <a:r>
              <a:rPr lang="en-US">
                <a:solidFill>
                  <a:srgbClr val="0073B6"/>
                </a:solidFill>
                <a:latin typeface="+mn-lt"/>
              </a:rPr>
              <a:t>What’s the most stressful or difficult situation you’ve faced at your previous job? How did you handle it?</a:t>
            </a:r>
          </a:p>
          <a:p>
            <a:pPr marL="342900" indent="-342900">
              <a:lnSpc>
                <a:spcPct val="100000"/>
              </a:lnSpc>
              <a:spcBef>
                <a:spcPts val="200"/>
              </a:spcBef>
              <a:spcAft>
                <a:spcPts val="200"/>
              </a:spcAft>
              <a:buFont typeface="Arial" panose="020B0604020202020204" pitchFamily="34" charset="0"/>
              <a:buChar char="•"/>
            </a:pPr>
            <a:r>
              <a:rPr lang="en-US">
                <a:latin typeface="+mn-lt"/>
              </a:rPr>
              <a:t>What happened when you disagreed with a coworker about how you should approach a project or deal with a problem at work?</a:t>
            </a:r>
          </a:p>
          <a:p>
            <a:pPr marL="342900" indent="-342900">
              <a:lnSpc>
                <a:spcPct val="100000"/>
              </a:lnSpc>
              <a:spcBef>
                <a:spcPts val="200"/>
              </a:spcBef>
              <a:spcAft>
                <a:spcPts val="200"/>
              </a:spcAft>
              <a:buFont typeface="Arial" panose="020B0604020202020204" pitchFamily="34" charset="0"/>
              <a:buChar char="•"/>
            </a:pPr>
            <a:r>
              <a:rPr lang="en-US">
                <a:solidFill>
                  <a:srgbClr val="0073B6"/>
                </a:solidFill>
                <a:latin typeface="+mn-lt"/>
              </a:rPr>
              <a:t>Describe a time you had to handle complaints from a client. What happened and how di</a:t>
            </a:r>
            <a:r>
              <a:rPr lang="en-US">
                <a:latin typeface="+mn-lt"/>
              </a:rPr>
              <a:t>d you manage to remain calm?</a:t>
            </a:r>
            <a:endParaRPr lang="en-US">
              <a:solidFill>
                <a:srgbClr val="0073B6"/>
              </a:solidFill>
              <a:latin typeface="+mn-lt"/>
            </a:endParaRPr>
          </a:p>
        </p:txBody>
      </p:sp>
    </p:spTree>
    <p:extLst>
      <p:ext uri="{BB962C8B-B14F-4D97-AF65-F5344CB8AC3E}">
        <p14:creationId xmlns:p14="http://schemas.microsoft.com/office/powerpoint/2010/main" val="2453086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6AE0E-513C-F1DF-1FF6-D26669B37F7B}"/>
            </a:ext>
          </a:extLst>
        </p:cNvPr>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DC24A4F-182D-E2AD-0177-F91A2673702F}"/>
              </a:ext>
            </a:extLst>
          </p:cNvPr>
          <p:cNvSpPr>
            <a:spLocks noGrp="1"/>
          </p:cNvSpPr>
          <p:nvPr>
            <p:ph type="sldNum" sz="quarter" idx="12"/>
          </p:nvPr>
        </p:nvSpPr>
        <p:spPr>
          <a:xfrm>
            <a:off x="161771" y="4858705"/>
            <a:ext cx="474865" cy="274637"/>
          </a:xfrm>
        </p:spPr>
        <p:txBody>
          <a:bodyPr/>
          <a:lstStyle/>
          <a:p>
            <a:fld id="{10DAB2CC-E082-4A90-B521-35AE5120E197}" type="slidenum">
              <a:rPr lang="en-US" smtClean="0"/>
              <a:pPr/>
              <a:t>32</a:t>
            </a:fld>
            <a:endParaRPr lang="en-US"/>
          </a:p>
        </p:txBody>
      </p:sp>
      <p:sp>
        <p:nvSpPr>
          <p:cNvPr id="5" name="Content Placeholder 4">
            <a:extLst>
              <a:ext uri="{FF2B5EF4-FFF2-40B4-BE49-F238E27FC236}">
                <a16:creationId xmlns:a16="http://schemas.microsoft.com/office/drawing/2014/main" id="{B3B20119-E75D-BC3F-C3EA-22B764DB7448}"/>
              </a:ext>
            </a:extLst>
          </p:cNvPr>
          <p:cNvSpPr>
            <a:spLocks noGrp="1"/>
          </p:cNvSpPr>
          <p:nvPr>
            <p:ph type="title" idx="4294967295"/>
          </p:nvPr>
        </p:nvSpPr>
        <p:spPr>
          <a:xfrm>
            <a:off x="403225" y="303213"/>
            <a:ext cx="7153275" cy="5445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0073B6"/>
                </a:solidFill>
                <a:effectLst/>
                <a:uLnTx/>
                <a:uFillTx/>
                <a:latin typeface="Nirmala UI" panose="020B0502040204020203" pitchFamily="34" charset="0"/>
                <a:ea typeface="+mn-ea"/>
                <a:cs typeface="Nirmala UI" panose="020B0502040204020203" pitchFamily="34" charset="0"/>
              </a:rPr>
              <a:t>The “Walkabout”</a:t>
            </a:r>
          </a:p>
        </p:txBody>
      </p:sp>
      <p:sp>
        <p:nvSpPr>
          <p:cNvPr id="7" name="Content Placeholder 6">
            <a:extLst>
              <a:ext uri="{FF2B5EF4-FFF2-40B4-BE49-F238E27FC236}">
                <a16:creationId xmlns:a16="http://schemas.microsoft.com/office/drawing/2014/main" id="{F9999E3C-172A-B09D-082A-F859F1DE8CBE}"/>
              </a:ext>
            </a:extLst>
          </p:cNvPr>
          <p:cNvSpPr>
            <a:spLocks noGrp="1"/>
          </p:cNvSpPr>
          <p:nvPr>
            <p:ph sz="quarter" idx="15"/>
          </p:nvPr>
        </p:nvSpPr>
        <p:spPr>
          <a:xfrm>
            <a:off x="403021" y="867554"/>
            <a:ext cx="8337960" cy="3922811"/>
          </a:xfrm>
        </p:spPr>
        <p:txBody>
          <a:bodyPr/>
          <a:lstStyle/>
          <a:p>
            <a:pPr marL="342900" indent="-342900">
              <a:lnSpc>
                <a:spcPct val="100000"/>
              </a:lnSpc>
              <a:spcBef>
                <a:spcPts val="200"/>
              </a:spcBef>
              <a:spcAft>
                <a:spcPts val="200"/>
              </a:spcAft>
              <a:buFont typeface="Arial" panose="020B0604020202020204" pitchFamily="34" charset="0"/>
              <a:buChar char="•"/>
            </a:pPr>
            <a:r>
              <a:rPr lang="en-US">
                <a:latin typeface="+mn-lt"/>
              </a:rPr>
              <a:t>Interviewees cannot “practice” or “rehearse” this if it is not expected</a:t>
            </a:r>
          </a:p>
          <a:p>
            <a:pPr marL="342900" indent="-342900">
              <a:lnSpc>
                <a:spcPct val="100000"/>
              </a:lnSpc>
              <a:spcBef>
                <a:spcPts val="200"/>
              </a:spcBef>
              <a:spcAft>
                <a:spcPts val="200"/>
              </a:spcAft>
              <a:buFont typeface="Arial" panose="020B0604020202020204" pitchFamily="34" charset="0"/>
              <a:buChar char="•"/>
            </a:pPr>
            <a:r>
              <a:rPr lang="en-US">
                <a:latin typeface="+mn-lt"/>
              </a:rPr>
              <a:t>Take them out (does not have to be out on the floor) and introduce them to two or three employees (a direct care worker, a department head, etc.)</a:t>
            </a:r>
            <a:endParaRPr lang="en-US">
              <a:solidFill>
                <a:srgbClr val="0073B6"/>
              </a:solidFill>
              <a:latin typeface="+mn-lt"/>
            </a:endParaRPr>
          </a:p>
        </p:txBody>
      </p:sp>
      <p:pic>
        <p:nvPicPr>
          <p:cNvPr id="4" name="Picture 3">
            <a:extLst>
              <a:ext uri="{FF2B5EF4-FFF2-40B4-BE49-F238E27FC236}">
                <a16:creationId xmlns:a16="http://schemas.microsoft.com/office/drawing/2014/main" id="{B481E245-8A7B-BF86-F7AF-0AE0DE602EB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6093" y="2115403"/>
            <a:ext cx="2924886" cy="1949924"/>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8" name="Content Placeholder 6">
            <a:extLst>
              <a:ext uri="{FF2B5EF4-FFF2-40B4-BE49-F238E27FC236}">
                <a16:creationId xmlns:a16="http://schemas.microsoft.com/office/drawing/2014/main" id="{CB52A073-9E52-FA31-0541-48D109146257}"/>
              </a:ext>
            </a:extLst>
          </p:cNvPr>
          <p:cNvSpPr txBox="1">
            <a:spLocks/>
          </p:cNvSpPr>
          <p:nvPr/>
        </p:nvSpPr>
        <p:spPr>
          <a:xfrm>
            <a:off x="406027" y="2190858"/>
            <a:ext cx="5278266" cy="24903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Font typeface="Arial" panose="020B0604020202020204" pitchFamily="34" charset="0"/>
              <a:buNone/>
              <a:defRPr sz="2000" kern="1200" spc="0" baseline="0">
                <a:solidFill>
                  <a:srgbClr val="0073B6"/>
                </a:solidFill>
                <a:latin typeface="Nirmala UI" panose="020B0502040204020203" pitchFamily="34" charset="0"/>
                <a:ea typeface="+mn-ea"/>
                <a:cs typeface="Nirmala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200"/>
              </a:spcBef>
              <a:spcAft>
                <a:spcPts val="200"/>
              </a:spcAft>
              <a:buFont typeface="Arial" panose="020B0604020202020204" pitchFamily="34" charset="0"/>
              <a:buChar char="•"/>
            </a:pPr>
            <a:r>
              <a:rPr lang="en-US">
                <a:latin typeface="+mn-lt"/>
              </a:rPr>
              <a:t>Observe how they interact with others</a:t>
            </a:r>
          </a:p>
          <a:p>
            <a:pPr marL="688975" lvl="1" indent="-287338">
              <a:lnSpc>
                <a:spcPct val="100000"/>
              </a:lnSpc>
              <a:spcBef>
                <a:spcPts val="200"/>
              </a:spcBef>
              <a:spcAft>
                <a:spcPts val="200"/>
              </a:spcAft>
              <a:buFont typeface="Nirmala UI" panose="020B0502040204020203" pitchFamily="34" charset="0"/>
              <a:buChar char="−"/>
            </a:pPr>
            <a:r>
              <a:rPr lang="en-US" sz="1600">
                <a:solidFill>
                  <a:srgbClr val="0073B6"/>
                </a:solidFill>
              </a:rPr>
              <a:t>This gets them out of the interview environment and into a more natural interaction</a:t>
            </a:r>
          </a:p>
          <a:p>
            <a:pPr marL="688975" lvl="1" indent="-287338">
              <a:lnSpc>
                <a:spcPct val="100000"/>
              </a:lnSpc>
              <a:spcBef>
                <a:spcPts val="200"/>
              </a:spcBef>
              <a:spcAft>
                <a:spcPts val="200"/>
              </a:spcAft>
              <a:buFont typeface="Nirmala UI" panose="020B0502040204020203" pitchFamily="34" charset="0"/>
              <a:buChar char="−"/>
            </a:pPr>
            <a:r>
              <a:rPr lang="en-US" sz="1600">
                <a:solidFill>
                  <a:srgbClr val="0073B6"/>
                </a:solidFill>
              </a:rPr>
              <a:t>If a candidate is nervous/anxious during the interview, you may be inclined to look them over for the position, but during the “walkabout” you may see them relax, smile and be more open</a:t>
            </a:r>
          </a:p>
          <a:p>
            <a:pPr marL="342900" indent="-342900">
              <a:lnSpc>
                <a:spcPct val="100000"/>
              </a:lnSpc>
              <a:spcBef>
                <a:spcPts val="200"/>
              </a:spcBef>
              <a:spcAft>
                <a:spcPts val="200"/>
              </a:spcAft>
              <a:buFont typeface="Arial" panose="020B0604020202020204" pitchFamily="34" charset="0"/>
              <a:buChar char="•"/>
            </a:pPr>
            <a:endParaRPr lang="en-US">
              <a:latin typeface="+mn-lt"/>
            </a:endParaRPr>
          </a:p>
        </p:txBody>
      </p:sp>
    </p:spTree>
    <p:extLst>
      <p:ext uri="{BB962C8B-B14F-4D97-AF65-F5344CB8AC3E}">
        <p14:creationId xmlns:p14="http://schemas.microsoft.com/office/powerpoint/2010/main" val="1173116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6AE0E-513C-F1DF-1FF6-D26669B37F7B}"/>
            </a:ext>
          </a:extLst>
        </p:cNvPr>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DC24A4F-182D-E2AD-0177-F91A2673702F}"/>
              </a:ext>
            </a:extLst>
          </p:cNvPr>
          <p:cNvSpPr>
            <a:spLocks noGrp="1"/>
          </p:cNvSpPr>
          <p:nvPr>
            <p:ph type="sldNum" sz="quarter" idx="12"/>
          </p:nvPr>
        </p:nvSpPr>
        <p:spPr>
          <a:xfrm>
            <a:off x="161771" y="4858705"/>
            <a:ext cx="474865" cy="274637"/>
          </a:xfrm>
        </p:spPr>
        <p:txBody>
          <a:bodyPr/>
          <a:lstStyle/>
          <a:p>
            <a:fld id="{10DAB2CC-E082-4A90-B521-35AE5120E197}" type="slidenum">
              <a:rPr lang="en-US" smtClean="0"/>
              <a:pPr/>
              <a:t>33</a:t>
            </a:fld>
            <a:endParaRPr lang="en-US"/>
          </a:p>
        </p:txBody>
      </p:sp>
      <p:sp>
        <p:nvSpPr>
          <p:cNvPr id="5" name="Content Placeholder 4">
            <a:extLst>
              <a:ext uri="{FF2B5EF4-FFF2-40B4-BE49-F238E27FC236}">
                <a16:creationId xmlns:a16="http://schemas.microsoft.com/office/drawing/2014/main" id="{B3B20119-E75D-BC3F-C3EA-22B764DB7448}"/>
              </a:ext>
            </a:extLst>
          </p:cNvPr>
          <p:cNvSpPr>
            <a:spLocks noGrp="1"/>
          </p:cNvSpPr>
          <p:nvPr>
            <p:ph type="title" idx="4294967295"/>
          </p:nvPr>
        </p:nvSpPr>
        <p:spPr>
          <a:xfrm>
            <a:off x="403225" y="303213"/>
            <a:ext cx="7153275" cy="5445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0073B6"/>
                </a:solidFill>
                <a:effectLst/>
                <a:uLnTx/>
                <a:uFillTx/>
                <a:latin typeface="Nirmala UI" panose="020B0502040204020203" pitchFamily="34" charset="0"/>
                <a:ea typeface="+mn-ea"/>
                <a:cs typeface="Nirmala UI" panose="020B0502040204020203" pitchFamily="34" charset="0"/>
              </a:rPr>
              <a:t>The Workshop</a:t>
            </a:r>
          </a:p>
        </p:txBody>
      </p:sp>
      <p:sp>
        <p:nvSpPr>
          <p:cNvPr id="7" name="Content Placeholder 6">
            <a:extLst>
              <a:ext uri="{FF2B5EF4-FFF2-40B4-BE49-F238E27FC236}">
                <a16:creationId xmlns:a16="http://schemas.microsoft.com/office/drawing/2014/main" id="{F9999E3C-172A-B09D-082A-F859F1DE8CBE}"/>
              </a:ext>
            </a:extLst>
          </p:cNvPr>
          <p:cNvSpPr>
            <a:spLocks noGrp="1"/>
          </p:cNvSpPr>
          <p:nvPr>
            <p:ph sz="quarter" idx="15"/>
          </p:nvPr>
        </p:nvSpPr>
        <p:spPr>
          <a:xfrm>
            <a:off x="403021" y="867554"/>
            <a:ext cx="6304854" cy="3922811"/>
          </a:xfrm>
        </p:spPr>
        <p:txBody>
          <a:bodyPr/>
          <a:lstStyle/>
          <a:p>
            <a:pPr marL="342900" indent="-342900">
              <a:lnSpc>
                <a:spcPct val="100000"/>
              </a:lnSpc>
              <a:spcBef>
                <a:spcPts val="200"/>
              </a:spcBef>
              <a:spcAft>
                <a:spcPts val="200"/>
              </a:spcAft>
              <a:buFont typeface="Arial" panose="020B0604020202020204" pitchFamily="34" charset="0"/>
              <a:buChar char="•"/>
            </a:pPr>
            <a:r>
              <a:rPr lang="en-US">
                <a:latin typeface="+mn-lt"/>
              </a:rPr>
              <a:t>Nonverbals and body language</a:t>
            </a:r>
          </a:p>
          <a:p>
            <a:pPr marL="342900" indent="-342900">
              <a:lnSpc>
                <a:spcPct val="100000"/>
              </a:lnSpc>
              <a:spcBef>
                <a:spcPts val="200"/>
              </a:spcBef>
              <a:spcAft>
                <a:spcPts val="200"/>
              </a:spcAft>
              <a:buFont typeface="Arial" panose="020B0604020202020204" pitchFamily="34" charset="0"/>
              <a:buChar char="•"/>
            </a:pPr>
            <a:r>
              <a:rPr lang="en-US">
                <a:solidFill>
                  <a:srgbClr val="0073B6"/>
                </a:solidFill>
                <a:latin typeface="+mn-lt"/>
              </a:rPr>
              <a:t>Share and discuss real examples with each other</a:t>
            </a:r>
            <a:endParaRPr lang="en-US" sz="1600">
              <a:solidFill>
                <a:srgbClr val="0073B6"/>
              </a:solidFill>
              <a:latin typeface="+mn-lt"/>
            </a:endParaRPr>
          </a:p>
        </p:txBody>
      </p:sp>
      <p:pic>
        <p:nvPicPr>
          <p:cNvPr id="9" name="Picture 8">
            <a:extLst>
              <a:ext uri="{FF2B5EF4-FFF2-40B4-BE49-F238E27FC236}">
                <a16:creationId xmlns:a16="http://schemas.microsoft.com/office/drawing/2014/main" id="{E5B23F0B-B70C-1438-EB10-4DB3ECEE311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2752" y="1891067"/>
            <a:ext cx="2965829" cy="1977219"/>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0" name="Content Placeholder 6">
            <a:extLst>
              <a:ext uri="{FF2B5EF4-FFF2-40B4-BE49-F238E27FC236}">
                <a16:creationId xmlns:a16="http://schemas.microsoft.com/office/drawing/2014/main" id="{D1457165-B44C-58CE-4F98-94B409885590}"/>
              </a:ext>
            </a:extLst>
          </p:cNvPr>
          <p:cNvSpPr txBox="1">
            <a:spLocks/>
          </p:cNvSpPr>
          <p:nvPr/>
        </p:nvSpPr>
        <p:spPr>
          <a:xfrm>
            <a:off x="399203" y="1576316"/>
            <a:ext cx="4752827" cy="260672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Font typeface="Arial" panose="020B0604020202020204" pitchFamily="34" charset="0"/>
              <a:buNone/>
              <a:defRPr sz="2000" kern="1200" spc="0" baseline="0">
                <a:solidFill>
                  <a:srgbClr val="0073B6"/>
                </a:solidFill>
                <a:latin typeface="Nirmala UI" panose="020B0502040204020203" pitchFamily="34" charset="0"/>
                <a:ea typeface="+mn-ea"/>
                <a:cs typeface="Nirmala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200"/>
              </a:spcBef>
              <a:spcAft>
                <a:spcPts val="200"/>
              </a:spcAft>
              <a:buFont typeface="Arial" panose="020B0604020202020204" pitchFamily="34" charset="0"/>
              <a:buChar char="•"/>
            </a:pPr>
            <a:r>
              <a:rPr lang="en-US">
                <a:latin typeface="+mn-lt"/>
              </a:rPr>
              <a:t>Mock interviews</a:t>
            </a:r>
          </a:p>
          <a:p>
            <a:pPr marL="627063" lvl="1" indent="-284163">
              <a:lnSpc>
                <a:spcPct val="100000"/>
              </a:lnSpc>
              <a:spcBef>
                <a:spcPts val="200"/>
              </a:spcBef>
              <a:spcAft>
                <a:spcPts val="200"/>
              </a:spcAft>
              <a:buFont typeface="Nirmala UI" panose="020B0502040204020203" pitchFamily="34" charset="0"/>
              <a:buChar char="−"/>
            </a:pPr>
            <a:r>
              <a:rPr lang="en-US" sz="1600">
                <a:solidFill>
                  <a:srgbClr val="0073B6"/>
                </a:solidFill>
              </a:rPr>
              <a:t>Mimic the interview setting</a:t>
            </a:r>
          </a:p>
          <a:p>
            <a:pPr marL="627063" lvl="1" indent="-284163">
              <a:lnSpc>
                <a:spcPct val="100000"/>
              </a:lnSpc>
              <a:spcBef>
                <a:spcPts val="200"/>
              </a:spcBef>
              <a:spcAft>
                <a:spcPts val="200"/>
              </a:spcAft>
              <a:buFont typeface="Nirmala UI" panose="020B0502040204020203" pitchFamily="34" charset="0"/>
              <a:buChar char="−"/>
            </a:pPr>
            <a:r>
              <a:rPr lang="en-US" sz="1600">
                <a:solidFill>
                  <a:srgbClr val="0073B6"/>
                </a:solidFill>
              </a:rPr>
              <a:t>Pair up – one person will be the interviewer and one person will be the candidate</a:t>
            </a:r>
          </a:p>
          <a:p>
            <a:pPr marL="627063" lvl="1" indent="-284163">
              <a:lnSpc>
                <a:spcPct val="100000"/>
              </a:lnSpc>
              <a:spcBef>
                <a:spcPts val="200"/>
              </a:spcBef>
              <a:spcAft>
                <a:spcPts val="200"/>
              </a:spcAft>
              <a:buFont typeface="Nirmala UI" panose="020B0502040204020203" pitchFamily="34" charset="0"/>
              <a:buChar char="−"/>
            </a:pPr>
            <a:r>
              <a:rPr lang="en-US" sz="1600">
                <a:solidFill>
                  <a:srgbClr val="0073B6"/>
                </a:solidFill>
              </a:rPr>
              <a:t>The candidate will select a random characteristic to act out and the interviewer will need to adjust their questions to align with the behaviors being displayed</a:t>
            </a:r>
          </a:p>
        </p:txBody>
      </p:sp>
    </p:spTree>
    <p:extLst>
      <p:ext uri="{BB962C8B-B14F-4D97-AF65-F5344CB8AC3E}">
        <p14:creationId xmlns:p14="http://schemas.microsoft.com/office/powerpoint/2010/main" val="1684058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EE13A1-719A-F7D9-B569-D5ADE6091E8A}"/>
              </a:ext>
            </a:extLst>
          </p:cNvPr>
          <p:cNvSpPr>
            <a:spLocks noGrp="1"/>
          </p:cNvSpPr>
          <p:nvPr>
            <p:ph type="sldNum" sz="quarter" idx="12"/>
          </p:nvPr>
        </p:nvSpPr>
        <p:spPr/>
        <p:txBody>
          <a:bodyPr/>
          <a:lstStyle/>
          <a:p>
            <a:fld id="{10DAB2CC-E082-4A90-B521-35AE5120E197}" type="slidenum">
              <a:rPr lang="en-US" smtClean="0"/>
              <a:pPr/>
              <a:t>34</a:t>
            </a:fld>
            <a:endParaRPr lang="en-US"/>
          </a:p>
        </p:txBody>
      </p:sp>
      <p:sp>
        <p:nvSpPr>
          <p:cNvPr id="3" name="Content Placeholder 2">
            <a:extLst>
              <a:ext uri="{FF2B5EF4-FFF2-40B4-BE49-F238E27FC236}">
                <a16:creationId xmlns:a16="http://schemas.microsoft.com/office/drawing/2014/main" id="{6C166717-1D8C-A737-4CFE-C4C604D958AF}"/>
              </a:ext>
            </a:extLst>
          </p:cNvPr>
          <p:cNvSpPr>
            <a:spLocks noGrp="1"/>
          </p:cNvSpPr>
          <p:nvPr>
            <p:ph type="title" idx="4294967295"/>
          </p:nvPr>
        </p:nvSpPr>
        <p:spPr>
          <a:xfrm>
            <a:off x="403225" y="307975"/>
            <a:ext cx="5626100" cy="708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0073B6"/>
                </a:solidFill>
                <a:effectLst/>
                <a:uLnTx/>
                <a:uFillTx/>
                <a:latin typeface="Nirmala UI" panose="020B0502040204020203" pitchFamily="34" charset="0"/>
                <a:ea typeface="+mn-ea"/>
                <a:cs typeface="Nirmala UI" panose="020B0502040204020203" pitchFamily="34" charset="0"/>
              </a:rPr>
              <a:t>Questions?</a:t>
            </a:r>
          </a:p>
        </p:txBody>
      </p:sp>
      <p:pic>
        <p:nvPicPr>
          <p:cNvPr id="6" name="Picture 5" descr="Sticky notes with question marks">
            <a:extLst>
              <a:ext uri="{FF2B5EF4-FFF2-40B4-BE49-F238E27FC236}">
                <a16:creationId xmlns:a16="http://schemas.microsoft.com/office/drawing/2014/main" id="{304A6269-368F-123F-2C97-33A4923787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8323" y="1475965"/>
            <a:ext cx="3287354" cy="2191569"/>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49335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18A619-CB42-40DD-B47E-5F3113E43BAC}"/>
              </a:ext>
            </a:extLst>
          </p:cNvPr>
          <p:cNvSpPr txBox="1">
            <a:spLocks noGrp="1"/>
          </p:cNvSpPr>
          <p:nvPr>
            <p:ph type="title" idx="4294967295"/>
          </p:nvPr>
        </p:nvSpPr>
        <p:spPr>
          <a:xfrm>
            <a:off x="2553" y="336396"/>
            <a:ext cx="9143439" cy="6063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514324" rtl="0" eaLnBrk="1" latinLnBrk="0" hangingPunct="1">
              <a:lnSpc>
                <a:spcPct val="90000"/>
              </a:lnSpc>
              <a:spcBef>
                <a:spcPct val="0"/>
              </a:spcBef>
              <a:buFont typeface="Arial" pitchFamily="34" charset="0"/>
              <a:buNone/>
              <a:defRPr sz="2251" kern="1200">
                <a:solidFill>
                  <a:schemeClr val="accent1"/>
                </a:solidFill>
                <a:latin typeface="+mj-lt"/>
                <a:ea typeface="+mj-ea"/>
                <a:cs typeface="+mj-cs"/>
              </a:defRPr>
            </a:lvl1pPr>
          </a:lstStyle>
          <a:p>
            <a:pPr marL="0" marR="0" lvl="0" indent="0" algn="ctr" defTabSz="514324" rtl="0" eaLnBrk="1" fontAlgn="auto" latinLnBrk="0" hangingPunct="1">
              <a:lnSpc>
                <a:spcPct val="90000"/>
              </a:lnSpc>
              <a:spcBef>
                <a:spcPct val="0"/>
              </a:spcBef>
              <a:spcAft>
                <a:spcPts val="0"/>
              </a:spcAft>
              <a:buClrTx/>
              <a:buSzTx/>
              <a:buFont typeface="Arial" pitchFamily="34" charset="0"/>
              <a:buNone/>
              <a:tabLst/>
              <a:defRPr/>
            </a:pPr>
            <a:r>
              <a:rPr kumimoji="0" lang="en-US" sz="3800" b="0" i="0" u="none" strike="noStrike" kern="1200" cap="none" spc="0" normalizeH="0" baseline="0" noProof="0">
                <a:ln>
                  <a:noFill/>
                </a:ln>
                <a:solidFill>
                  <a:srgbClr val="0073B6"/>
                </a:solidFill>
                <a:effectLst/>
                <a:uLnTx/>
                <a:uFillTx/>
                <a:latin typeface="Nirmala UI"/>
                <a:cs typeface="Nirmala UI"/>
              </a:rPr>
              <a:t>FOR MORE INFORMATION</a:t>
            </a:r>
          </a:p>
        </p:txBody>
      </p:sp>
      <p:sp>
        <p:nvSpPr>
          <p:cNvPr id="10" name="TextBox 9">
            <a:extLst>
              <a:ext uri="{FF2B5EF4-FFF2-40B4-BE49-F238E27FC236}">
                <a16:creationId xmlns:a16="http://schemas.microsoft.com/office/drawing/2014/main" id="{21C8EFB4-E4CA-4E5B-BE24-3B4F12646215}"/>
              </a:ext>
            </a:extLst>
          </p:cNvPr>
          <p:cNvSpPr txBox="1"/>
          <p:nvPr/>
        </p:nvSpPr>
        <p:spPr>
          <a:xfrm>
            <a:off x="1526063" y="1600265"/>
            <a:ext cx="2187243" cy="1077218"/>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ea typeface="+mn-ea"/>
                <a:cs typeface="+mn-cs"/>
              </a:rPr>
              <a:t> </a:t>
            </a:r>
            <a:r>
              <a:rPr kumimoji="0" lang="en-US" sz="1600" b="1" i="0" u="none" strike="noStrike" kern="1200" cap="none" spc="0" normalizeH="0" baseline="0" noProof="0">
                <a:ln>
                  <a:noFill/>
                </a:ln>
                <a:solidFill>
                  <a:srgbClr val="0B4A72"/>
                </a:solidFill>
                <a:effectLst/>
                <a:uLnTx/>
                <a:uFillTx/>
                <a:ea typeface="+mn-ea"/>
                <a:cs typeface="+mn-cs"/>
              </a:rPr>
              <a:t>Name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4A72"/>
                </a:solidFill>
                <a:effectLst/>
                <a:uLnTx/>
                <a:uFillTx/>
                <a:ea typeface="+mn-ea"/>
                <a:cs typeface="+mn-cs"/>
              </a:rPr>
              <a:t>Title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srgbClr val="0B4A72"/>
                </a:solidFill>
                <a:effectLst/>
                <a:uLnTx/>
                <a:uFillTx/>
                <a:ea typeface="+mn-ea"/>
                <a:cs typeface="+mn-cs"/>
                <a:hlinkClick r:id="rId4">
                  <a:extLst>
                    <a:ext uri="{A12FA001-AC4F-418D-AE19-62706E023703}">
                      <ahyp:hlinkClr xmlns:ahyp="http://schemas.microsoft.com/office/drawing/2018/hyperlinkcolor" val="tx"/>
                    </a:ext>
                  </a:extLst>
                </a:hlinkClick>
              </a:rPr>
              <a:t>Email</a:t>
            </a:r>
            <a:endParaRPr kumimoji="0" lang="en-US" sz="1600" i="0" u="none" strike="noStrike" kern="1200" cap="none" spc="0" normalizeH="0" baseline="0" noProof="0">
              <a:ln>
                <a:noFill/>
              </a:ln>
              <a:solidFill>
                <a:srgbClr val="0B4A72"/>
              </a:solidFill>
              <a:effectLst/>
              <a:uLnTx/>
              <a:uFillTx/>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4A72"/>
                </a:solidFill>
                <a:effectLst/>
                <a:uLnTx/>
                <a:uFillTx/>
                <a:ea typeface="+mn-ea"/>
                <a:cs typeface="+mn-cs"/>
              </a:rPr>
              <a:t>Phone</a:t>
            </a:r>
          </a:p>
        </p:txBody>
      </p:sp>
      <p:sp>
        <p:nvSpPr>
          <p:cNvPr id="13" name="Text Box 2">
            <a:extLst>
              <a:ext uri="{FF2B5EF4-FFF2-40B4-BE49-F238E27FC236}">
                <a16:creationId xmlns:a16="http://schemas.microsoft.com/office/drawing/2014/main" id="{25D7CB11-C757-44C4-9872-01D35A27E9E7}"/>
              </a:ext>
              <a:ext uri="{C183D7F6-B498-43B3-948B-1728B52AA6E4}">
                <adec:decorative xmlns:adec="http://schemas.microsoft.com/office/drawing/2017/decorative" val="1"/>
              </a:ext>
            </a:extLst>
          </p:cNvPr>
          <p:cNvSpPr txBox="1">
            <a:spLocks noChangeArrowheads="1"/>
          </p:cNvSpPr>
          <p:nvPr/>
        </p:nvSpPr>
        <p:spPr bwMode="auto">
          <a:xfrm>
            <a:off x="2242374" y="4489284"/>
            <a:ext cx="5375564" cy="523220"/>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This material was prepared by Health Quality Innovators (HQI), a Quality Innovation Network-Quality Improvement Organization (QIN-QIO) under contract with the Centers for Medicare &amp; Medicaid Services (CMS), an agency of the U.S. Department of Health and Human Services (HHS). Views expressed in this material do not necessarily reflect the official views or policy of CMS or HHS, and any reference to a specific product or entity herein does not constitute endorsement of that product or entity by CMS or HHS. 12SOW/HQI/QIN-QIO-0779-04/29/24</a:t>
            </a:r>
            <a:endParaRPr kumimoji="0" lang="en-US" sz="7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799517C-CD94-71B5-37D2-DBEBB2E25B7A}"/>
              </a:ext>
            </a:extLst>
          </p:cNvPr>
          <p:cNvSpPr txBox="1"/>
          <p:nvPr/>
        </p:nvSpPr>
        <p:spPr>
          <a:xfrm>
            <a:off x="5430695" y="1638800"/>
            <a:ext cx="2187243" cy="1077218"/>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ea typeface="+mn-ea"/>
                <a:cs typeface="+mn-cs"/>
              </a:rPr>
              <a:t> </a:t>
            </a:r>
            <a:r>
              <a:rPr kumimoji="0" lang="en-US" sz="1600" b="1" i="0" u="none" strike="noStrike" kern="1200" cap="none" spc="0" normalizeH="0" baseline="0" noProof="0">
                <a:ln>
                  <a:noFill/>
                </a:ln>
                <a:solidFill>
                  <a:srgbClr val="0B4A72"/>
                </a:solidFill>
                <a:effectLst/>
                <a:uLnTx/>
                <a:uFillTx/>
                <a:ea typeface="+mn-ea"/>
                <a:cs typeface="+mn-cs"/>
              </a:rPr>
              <a:t>Name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4A72"/>
                </a:solidFill>
                <a:effectLst/>
                <a:uLnTx/>
                <a:uFillTx/>
                <a:ea typeface="+mn-ea"/>
                <a:cs typeface="+mn-cs"/>
              </a:rPr>
              <a:t>Title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srgbClr val="0B4A72"/>
                </a:solidFill>
                <a:effectLst/>
                <a:uLnTx/>
                <a:uFillTx/>
                <a:ea typeface="+mn-ea"/>
                <a:cs typeface="+mn-cs"/>
                <a:hlinkClick r:id="rId4">
                  <a:extLst>
                    <a:ext uri="{A12FA001-AC4F-418D-AE19-62706E023703}">
                      <ahyp:hlinkClr xmlns:ahyp="http://schemas.microsoft.com/office/drawing/2018/hyperlinkcolor" val="tx"/>
                    </a:ext>
                  </a:extLst>
                </a:hlinkClick>
              </a:rPr>
              <a:t>Email</a:t>
            </a:r>
            <a:endParaRPr kumimoji="0" lang="en-US" sz="1600" i="0" u="none" strike="noStrike" kern="1200" cap="none" spc="0" normalizeH="0" baseline="0" noProof="0">
              <a:ln>
                <a:noFill/>
              </a:ln>
              <a:solidFill>
                <a:srgbClr val="0B4A72"/>
              </a:solidFill>
              <a:effectLst/>
              <a:uLnTx/>
              <a:uFillTx/>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4A72"/>
                </a:solidFill>
                <a:effectLst/>
                <a:uLnTx/>
                <a:uFillTx/>
                <a:ea typeface="+mn-ea"/>
                <a:cs typeface="+mn-cs"/>
              </a:rPr>
              <a:t>Phone</a:t>
            </a:r>
          </a:p>
        </p:txBody>
      </p:sp>
    </p:spTree>
    <p:custDataLst>
      <p:tags r:id="rId1"/>
    </p:custDataLst>
    <p:extLst>
      <p:ext uri="{BB962C8B-B14F-4D97-AF65-F5344CB8AC3E}">
        <p14:creationId xmlns:p14="http://schemas.microsoft.com/office/powerpoint/2010/main" val="241883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18A619-CB42-40DD-B47E-5F3113E43BAC}"/>
              </a:ext>
            </a:extLst>
          </p:cNvPr>
          <p:cNvSpPr txBox="1">
            <a:spLocks noGrp="1"/>
          </p:cNvSpPr>
          <p:nvPr>
            <p:ph type="title" idx="4294967295"/>
          </p:nvPr>
        </p:nvSpPr>
        <p:spPr>
          <a:xfrm>
            <a:off x="423065" y="566738"/>
            <a:ext cx="8297863" cy="839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514324" rtl="0" eaLnBrk="1" latinLnBrk="0" hangingPunct="1">
              <a:lnSpc>
                <a:spcPct val="90000"/>
              </a:lnSpc>
              <a:spcBef>
                <a:spcPct val="0"/>
              </a:spcBef>
              <a:buFont typeface="Arial" pitchFamily="34" charset="0"/>
              <a:buNone/>
              <a:defRPr sz="2251" kern="1200">
                <a:solidFill>
                  <a:schemeClr val="accent1"/>
                </a:solidFill>
                <a:latin typeface="+mj-lt"/>
                <a:ea typeface="+mj-ea"/>
                <a:cs typeface="+mj-cs"/>
              </a:defRPr>
            </a:lvl1pPr>
          </a:lstStyle>
          <a:p>
            <a:pPr marL="0" marR="0" lvl="0" indent="0" algn="ctr" defTabSz="514324" rtl="0" eaLnBrk="1" fontAlgn="auto" latinLnBrk="0" hangingPunct="1">
              <a:lnSpc>
                <a:spcPct val="90000"/>
              </a:lnSpc>
              <a:spcBef>
                <a:spcPct val="0"/>
              </a:spcBef>
              <a:spcAft>
                <a:spcPts val="0"/>
              </a:spcAft>
              <a:buClrTx/>
              <a:buSzTx/>
              <a:buFont typeface="Arial" pitchFamily="34" charset="0"/>
              <a:buNone/>
              <a:tabLst/>
              <a:defRPr/>
            </a:pPr>
            <a:r>
              <a:rPr kumimoji="0" lang="en-US" sz="3800" b="0" i="0" u="none" strike="noStrike" kern="1200" cap="none" spc="0" normalizeH="0" baseline="0" noProof="0">
                <a:ln>
                  <a:noFill/>
                </a:ln>
                <a:solidFill>
                  <a:srgbClr val="0073B6"/>
                </a:solidFill>
                <a:effectLst/>
                <a:uLnTx/>
                <a:uFillTx/>
                <a:latin typeface="Nirmala UI" panose="020B0502040204020203" pitchFamily="34" charset="0"/>
                <a:ea typeface="+mj-ea"/>
                <a:cs typeface="Nirmala UI" panose="020B0502040204020203" pitchFamily="34" charset="0"/>
              </a:rPr>
              <a:t>CONNECT WITH US</a:t>
            </a:r>
          </a:p>
          <a:p>
            <a:pPr marL="0" marR="0" lvl="0" indent="0" algn="ctr" defTabSz="514324" rtl="0" eaLnBrk="1" fontAlgn="auto" latinLnBrk="0" hangingPunct="1">
              <a:lnSpc>
                <a:spcPct val="100000"/>
              </a:lnSpc>
              <a:spcBef>
                <a:spcPct val="0"/>
              </a:spcBef>
              <a:spcAft>
                <a:spcPts val="200"/>
              </a:spcAft>
              <a:buClrTx/>
              <a:buSzTx/>
              <a:buFont typeface="Arial" pitchFamily="34" charset="0"/>
              <a:buNone/>
              <a:tabLst/>
              <a:defRPr/>
            </a:pPr>
            <a:r>
              <a:rPr kumimoji="0" lang="en-US" sz="1200" b="0" i="0" u="none" strike="noStrike" kern="1200" cap="none" spc="0" normalizeH="0" baseline="0" noProof="0">
                <a:ln>
                  <a:noFill/>
                </a:ln>
                <a:solidFill>
                  <a:srgbClr val="0073B6"/>
                </a:solidFill>
                <a:effectLst/>
                <a:uLnTx/>
                <a:uFillTx/>
                <a:latin typeface="Nirmala UI" panose="020B0502040204020203" pitchFamily="34" charset="0"/>
                <a:ea typeface="+mj-ea"/>
                <a:cs typeface="Nirmala UI" panose="020B0502040204020203" pitchFamily="34" charset="0"/>
              </a:rPr>
              <a:t>Call 877.731.4746 or visit www.hqin.org</a:t>
            </a:r>
          </a:p>
        </p:txBody>
      </p:sp>
      <p:pic>
        <p:nvPicPr>
          <p:cNvPr id="21" name="Picture 20" descr="HQIN Social Media Icons.">
            <a:extLst>
              <a:ext uri="{FF2B5EF4-FFF2-40B4-BE49-F238E27FC236}">
                <a16:creationId xmlns:a16="http://schemas.microsoft.com/office/drawing/2014/main" id="{3FDB9634-31B9-4BA5-BE71-C7344E7A00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261" t="378"/>
          <a:stretch/>
        </p:blipFill>
        <p:spPr>
          <a:xfrm>
            <a:off x="3895449" y="2050136"/>
            <a:ext cx="1853607" cy="323720"/>
          </a:xfrm>
          <a:prstGeom prst="rect">
            <a:avLst/>
          </a:prstGeom>
        </p:spPr>
      </p:pic>
      <p:sp>
        <p:nvSpPr>
          <p:cNvPr id="15" name="Title 6">
            <a:extLst>
              <a:ext uri="{FF2B5EF4-FFF2-40B4-BE49-F238E27FC236}">
                <a16:creationId xmlns:a16="http://schemas.microsoft.com/office/drawing/2014/main" id="{4DF0A561-D3F7-46D0-B060-71DE9D376BF5}"/>
              </a:ext>
            </a:extLst>
          </p:cNvPr>
          <p:cNvSpPr txBox="1">
            <a:spLocks/>
          </p:cNvSpPr>
          <p:nvPr/>
        </p:nvSpPr>
        <p:spPr>
          <a:xfrm>
            <a:off x="2711855" y="2812513"/>
            <a:ext cx="3720285" cy="644249"/>
          </a:xfrm>
          <a:prstGeom prst="rect">
            <a:avLst/>
          </a:prstGeom>
        </p:spPr>
        <p:txBody>
          <a:bodyPr/>
          <a:lstStyle>
            <a:lvl1pPr marL="0" indent="0" algn="l" defTabSz="514324" rtl="0" eaLnBrk="1" latinLnBrk="0" hangingPunct="1">
              <a:lnSpc>
                <a:spcPct val="90000"/>
              </a:lnSpc>
              <a:spcBef>
                <a:spcPct val="0"/>
              </a:spcBef>
              <a:buFont typeface="Arial" pitchFamily="34" charset="0"/>
              <a:buNone/>
              <a:defRPr sz="2251" kern="1200">
                <a:solidFill>
                  <a:schemeClr val="accent1"/>
                </a:solidFill>
                <a:latin typeface="+mj-lt"/>
                <a:ea typeface="+mj-ea"/>
                <a:cs typeface="+mj-cs"/>
              </a:defRPr>
            </a:lvl1pPr>
          </a:lstStyle>
          <a:p>
            <a:pPr marL="0" marR="0" lvl="0" indent="0" algn="ctr" defTabSz="514324" rtl="0" eaLnBrk="1" fontAlgn="auto" latinLnBrk="0" hangingPunct="1">
              <a:lnSpc>
                <a:spcPct val="100000"/>
              </a:lnSpc>
              <a:spcBef>
                <a:spcPct val="0"/>
              </a:spcBef>
              <a:spcAft>
                <a:spcPts val="200"/>
              </a:spcAft>
              <a:buClrTx/>
              <a:buSzTx/>
              <a:buFont typeface="Arial" pitchFamily="34" charset="0"/>
              <a:buNone/>
              <a:tabLst/>
              <a:defRPr/>
            </a:pPr>
            <a:r>
              <a:rPr kumimoji="0" lang="en-US" sz="1600" b="1" i="0" u="none" strike="noStrike" kern="1200" cap="none" spc="0" normalizeH="0" baseline="0" noProof="0">
                <a:ln>
                  <a:noFill/>
                </a:ln>
                <a:solidFill>
                  <a:srgbClr val="0073B6"/>
                </a:solidFill>
                <a:effectLst/>
                <a:uLnTx/>
                <a:uFillTx/>
                <a:latin typeface="Nirmala UI" panose="020B0502040204020203" pitchFamily="34" charset="0"/>
                <a:ea typeface="+mj-ea"/>
                <a:cs typeface="Nirmala UI" panose="020B0502040204020203" pitchFamily="34" charset="0"/>
              </a:rPr>
              <a:t>@</a:t>
            </a:r>
            <a:r>
              <a:rPr kumimoji="0" lang="en-US" sz="1600" b="1" i="0" u="none" strike="noStrike" kern="1200" cap="none" spc="0" normalizeH="0" baseline="0" noProof="0" err="1">
                <a:ln>
                  <a:noFill/>
                </a:ln>
                <a:solidFill>
                  <a:srgbClr val="0073B6"/>
                </a:solidFill>
                <a:effectLst/>
                <a:uLnTx/>
                <a:uFillTx/>
                <a:latin typeface="Nirmala UI" panose="020B0502040204020203" pitchFamily="34" charset="0"/>
                <a:ea typeface="+mj-ea"/>
                <a:cs typeface="Nirmala UI" panose="020B0502040204020203" pitchFamily="34" charset="0"/>
              </a:rPr>
              <a:t>HQINetwork</a:t>
            </a:r>
            <a:endParaRPr kumimoji="0" lang="en-US" sz="1600" b="0" i="0" u="none" strike="noStrike" kern="1200" cap="none" spc="0" normalizeH="0" baseline="0" noProof="0">
              <a:ln>
                <a:noFill/>
              </a:ln>
              <a:solidFill>
                <a:srgbClr val="0073B6"/>
              </a:solidFill>
              <a:effectLst/>
              <a:uLnTx/>
              <a:uFillTx/>
              <a:latin typeface="Nirmala UI" panose="020B0502040204020203" pitchFamily="34" charset="0"/>
              <a:ea typeface="+mj-ea"/>
              <a:cs typeface="Nirmala UI" panose="020B0502040204020203" pitchFamily="34" charset="0"/>
            </a:endParaRPr>
          </a:p>
          <a:p>
            <a:pPr marL="0" marR="0" lvl="0" indent="0" algn="ctr" defTabSz="514324" rtl="0" eaLnBrk="1" fontAlgn="auto" latinLnBrk="0" hangingPunct="1">
              <a:lnSpc>
                <a:spcPct val="150000"/>
              </a:lnSpc>
              <a:spcBef>
                <a:spcPct val="0"/>
              </a:spcBef>
              <a:spcAft>
                <a:spcPts val="200"/>
              </a:spcAft>
              <a:buClrTx/>
              <a:buSzTx/>
              <a:buFont typeface="Arial" pitchFamily="34" charset="0"/>
              <a:buNone/>
              <a:tabLst/>
              <a:defRPr/>
            </a:pPr>
            <a:r>
              <a:rPr kumimoji="0" lang="en-US" sz="1600" b="1" i="0" u="none" strike="noStrike" kern="1200" cap="none" spc="0" normalizeH="0" baseline="0" noProof="0">
                <a:ln>
                  <a:noFill/>
                </a:ln>
                <a:solidFill>
                  <a:srgbClr val="0073B6"/>
                </a:solidFill>
                <a:effectLst/>
                <a:uLnTx/>
                <a:uFillTx/>
                <a:latin typeface="Nirmala UI" panose="020B0502040204020203" pitchFamily="34" charset="0"/>
                <a:ea typeface="+mj-ea"/>
                <a:cs typeface="Nirmala UI" panose="020B0502040204020203" pitchFamily="34" charset="0"/>
              </a:rPr>
              <a:t>Health Quality Innovation Network</a:t>
            </a:r>
            <a:endParaRPr kumimoji="0" lang="en-US" sz="1600" b="0" i="0" u="none" strike="noStrike" kern="1200" cap="none" spc="0" normalizeH="0" baseline="0" noProof="0">
              <a:ln>
                <a:noFill/>
              </a:ln>
              <a:solidFill>
                <a:srgbClr val="0073B6"/>
              </a:solidFill>
              <a:effectLst/>
              <a:uLnTx/>
              <a:uFillTx/>
              <a:latin typeface="Nirmala UI" panose="020B0502040204020203" pitchFamily="34" charset="0"/>
              <a:ea typeface="+mj-ea"/>
              <a:cs typeface="Nirmala UI" panose="020B0502040204020203" pitchFamily="34" charset="0"/>
            </a:endParaRPr>
          </a:p>
          <a:p>
            <a:pPr marL="0" marR="0" lvl="0" indent="0" algn="l" defTabSz="514324" rtl="0" eaLnBrk="1" fontAlgn="auto" latinLnBrk="0" hangingPunct="1">
              <a:lnSpc>
                <a:spcPct val="100000"/>
              </a:lnSpc>
              <a:spcBef>
                <a:spcPct val="0"/>
              </a:spcBef>
              <a:spcAft>
                <a:spcPts val="200"/>
              </a:spcAft>
              <a:buClrTx/>
              <a:buSzTx/>
              <a:buFont typeface="Arial" pitchFamily="34" charset="0"/>
              <a:buNone/>
              <a:tabLst/>
              <a:defRPr/>
            </a:pPr>
            <a:endParaRPr kumimoji="0" lang="en-US" sz="1600" b="0" i="0" u="none" strike="noStrike" kern="1200" cap="none" spc="0" normalizeH="0" baseline="0" noProof="0">
              <a:ln>
                <a:noFill/>
              </a:ln>
              <a:solidFill>
                <a:srgbClr val="006CB6"/>
              </a:solidFill>
              <a:effectLst/>
              <a:uLnTx/>
              <a:uFillTx/>
              <a:latin typeface="Nirmala UI" panose="020B0502040204020203" pitchFamily="34" charset="0"/>
              <a:ea typeface="+mj-ea"/>
              <a:cs typeface="Nirmala UI" panose="020B0502040204020203" pitchFamily="34" charset="0"/>
            </a:endParaRPr>
          </a:p>
        </p:txBody>
      </p:sp>
      <p:pic>
        <p:nvPicPr>
          <p:cNvPr id="8" name="Picture 7" descr="Twitter logo">
            <a:extLst>
              <a:ext uri="{FF2B5EF4-FFF2-40B4-BE49-F238E27FC236}">
                <a16:creationId xmlns:a16="http://schemas.microsoft.com/office/drawing/2014/main" id="{1F481439-8906-43E0-8760-D369B80038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3080" y="2050136"/>
            <a:ext cx="316725" cy="323720"/>
          </a:xfrm>
          <a:prstGeom prst="rect">
            <a:avLst/>
          </a:prstGeom>
        </p:spPr>
      </p:pic>
    </p:spTree>
    <p:extLst>
      <p:ext uri="{BB962C8B-B14F-4D97-AF65-F5344CB8AC3E}">
        <p14:creationId xmlns:p14="http://schemas.microsoft.com/office/powerpoint/2010/main" val="2650730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9B30FD-C210-FEFC-B748-9768E252CC2F}"/>
              </a:ext>
            </a:extLst>
          </p:cNvPr>
          <p:cNvSpPr>
            <a:spLocks noGrp="1"/>
          </p:cNvSpPr>
          <p:nvPr>
            <p:ph type="sldNum" sz="quarter" idx="12"/>
          </p:nvPr>
        </p:nvSpPr>
        <p:spPr/>
        <p:txBody>
          <a:bodyPr/>
          <a:lstStyle/>
          <a:p>
            <a:fld id="{10DAB2CC-E082-4A90-B521-35AE5120E197}" type="slidenum">
              <a:rPr lang="en-US" smtClean="0"/>
              <a:pPr/>
              <a:t>4</a:t>
            </a:fld>
            <a:endParaRPr lang="en-US"/>
          </a:p>
        </p:txBody>
      </p:sp>
      <p:sp>
        <p:nvSpPr>
          <p:cNvPr id="3" name="Content Placeholder 2">
            <a:extLst>
              <a:ext uri="{FF2B5EF4-FFF2-40B4-BE49-F238E27FC236}">
                <a16:creationId xmlns:a16="http://schemas.microsoft.com/office/drawing/2014/main" id="{4A85DEC2-F679-3979-81E6-CA9A4D2DC91F}"/>
              </a:ext>
            </a:extLst>
          </p:cNvPr>
          <p:cNvSpPr>
            <a:spLocks noGrp="1"/>
          </p:cNvSpPr>
          <p:nvPr>
            <p:ph type="title" idx="4294967295"/>
          </p:nvPr>
        </p:nvSpPr>
        <p:spPr>
          <a:xfrm>
            <a:off x="403225" y="303213"/>
            <a:ext cx="5626100" cy="708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3200">
                <a:solidFill>
                  <a:srgbClr val="0073B6"/>
                </a:solidFill>
                <a:latin typeface="Nirmala UI"/>
                <a:ea typeface="+mn-ea"/>
                <a:cs typeface="Nirmala UI"/>
              </a:rPr>
              <a:t>Introduction</a:t>
            </a:r>
            <a:endParaRPr kumimoji="0" lang="en-US" sz="3200" b="0" i="0" u="none" strike="noStrike" kern="1200" cap="none" spc="0" normalizeH="0" baseline="0" noProof="0">
              <a:ln>
                <a:noFill/>
              </a:ln>
              <a:solidFill>
                <a:srgbClr val="0073B6"/>
              </a:solidFill>
              <a:effectLst/>
              <a:uLnTx/>
              <a:uFillTx/>
              <a:latin typeface="Nirmala UI" panose="020B0502040204020203" pitchFamily="34" charset="0"/>
              <a:ea typeface="+mn-ea"/>
              <a:cs typeface="Nirmala UI" panose="020B0502040204020203" pitchFamily="34" charset="0"/>
            </a:endParaRPr>
          </a:p>
        </p:txBody>
      </p:sp>
      <p:sp>
        <p:nvSpPr>
          <p:cNvPr id="5" name="Content Placeholder 4">
            <a:extLst>
              <a:ext uri="{FF2B5EF4-FFF2-40B4-BE49-F238E27FC236}">
                <a16:creationId xmlns:a16="http://schemas.microsoft.com/office/drawing/2014/main" id="{CF2A2AAC-7A1F-8E75-46FB-71F9313F95B2}"/>
              </a:ext>
            </a:extLst>
          </p:cNvPr>
          <p:cNvSpPr>
            <a:spLocks noGrp="1"/>
          </p:cNvSpPr>
          <p:nvPr>
            <p:ph sz="quarter" idx="15"/>
          </p:nvPr>
        </p:nvSpPr>
        <p:spPr>
          <a:xfrm>
            <a:off x="494595" y="1072576"/>
            <a:ext cx="4582372" cy="2544080"/>
          </a:xfrm>
        </p:spPr>
        <p:txBody>
          <a:bodyPr/>
          <a:lstStyle/>
          <a:p>
            <a:pPr>
              <a:lnSpc>
                <a:spcPct val="100000"/>
              </a:lnSpc>
              <a:spcBef>
                <a:spcPts val="200"/>
              </a:spcBef>
              <a:spcAft>
                <a:spcPts val="200"/>
              </a:spcAft>
            </a:pPr>
            <a:r>
              <a:rPr lang="en-US"/>
              <a:t>Formal interview training for company interviewers is essential for ensuring a consistent and fair hiring process that is in accordance with all legal and regulatory requirements, as well as maximizing chances of selecting the most qualified candidates</a:t>
            </a:r>
          </a:p>
        </p:txBody>
      </p:sp>
      <p:pic>
        <p:nvPicPr>
          <p:cNvPr id="8" name="Picture 7">
            <a:extLst>
              <a:ext uri="{FF2B5EF4-FFF2-40B4-BE49-F238E27FC236}">
                <a16:creationId xmlns:a16="http://schemas.microsoft.com/office/drawing/2014/main" id="{84A62C61-8ACC-2FF8-2D9A-8C4083E3001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64360" y="1140845"/>
            <a:ext cx="2800647" cy="1867098"/>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2134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1EC005-6A2E-4B2B-BC92-9B47F0FB52FE}"/>
              </a:ext>
            </a:extLst>
          </p:cNvPr>
          <p:cNvSpPr>
            <a:spLocks noGrp="1"/>
          </p:cNvSpPr>
          <p:nvPr>
            <p:ph type="title" idx="4294967295"/>
          </p:nvPr>
        </p:nvSpPr>
        <p:spPr>
          <a:xfrm>
            <a:off x="399203" y="308996"/>
            <a:ext cx="2091513" cy="6327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0"/>
              </a:spcBef>
              <a:defRPr/>
            </a:pPr>
            <a:r>
              <a:rPr lang="en-US" sz="3200">
                <a:solidFill>
                  <a:srgbClr val="0073B6"/>
                </a:solidFill>
                <a:latin typeface="Nirmala UI"/>
                <a:ea typeface="+mn-ea"/>
                <a:cs typeface="Nirmala UI"/>
              </a:rPr>
              <a:t>Objectives</a:t>
            </a:r>
            <a:endParaRPr lang="en-US" sz="3200" i="0" u="none" strike="noStrike" kern="1200" cap="none" spc="0" normalizeH="0" baseline="0" noProof="0">
              <a:ln>
                <a:noFill/>
              </a:ln>
              <a:solidFill>
                <a:srgbClr val="0073B6"/>
              </a:solidFill>
              <a:effectLst/>
              <a:uLnTx/>
              <a:uFillTx/>
              <a:latin typeface="Nirmala UI" panose="020B0502040204020203" pitchFamily="34" charset="0"/>
              <a:ea typeface="+mn-ea"/>
              <a:cs typeface="Nirmala UI" panose="020B0502040204020203" pitchFamily="34" charset="0"/>
            </a:endParaRPr>
          </a:p>
        </p:txBody>
      </p:sp>
      <p:sp>
        <p:nvSpPr>
          <p:cNvPr id="2" name="Slide Number Placeholder 1">
            <a:extLst>
              <a:ext uri="{FF2B5EF4-FFF2-40B4-BE49-F238E27FC236}">
                <a16:creationId xmlns:a16="http://schemas.microsoft.com/office/drawing/2014/main" id="{68FE758B-CE2E-4A32-BBF8-AB3301384DDF}"/>
              </a:ext>
            </a:extLst>
          </p:cNvPr>
          <p:cNvSpPr>
            <a:spLocks noGrp="1"/>
          </p:cNvSpPr>
          <p:nvPr>
            <p:ph type="sldNum" sz="quarter" idx="12"/>
          </p:nvPr>
        </p:nvSpPr>
        <p:spPr/>
        <p:txBody>
          <a:bodyPr/>
          <a:lstStyle/>
          <a:p>
            <a:fld id="{10DAB2CC-E082-4A90-B521-35AE5120E197}" type="slidenum">
              <a:rPr lang="en-US" smtClean="0"/>
              <a:pPr/>
              <a:t>5</a:t>
            </a:fld>
            <a:endParaRPr lang="en-US"/>
          </a:p>
        </p:txBody>
      </p:sp>
      <p:sp>
        <p:nvSpPr>
          <p:cNvPr id="10" name="Rectangle 9">
            <a:extLst>
              <a:ext uri="{FF2B5EF4-FFF2-40B4-BE49-F238E27FC236}">
                <a16:creationId xmlns:a16="http://schemas.microsoft.com/office/drawing/2014/main" id="{9E195140-AF24-FC64-E6B8-BEE52CBA6AE8}"/>
              </a:ext>
              <a:ext uri="{C183D7F6-B498-43B3-948B-1728B52AA6E4}">
                <adec:decorative xmlns:adec="http://schemas.microsoft.com/office/drawing/2017/decorative" val="1"/>
              </a:ext>
            </a:extLst>
          </p:cNvPr>
          <p:cNvSpPr/>
          <p:nvPr/>
        </p:nvSpPr>
        <p:spPr>
          <a:xfrm>
            <a:off x="1255594" y="1670049"/>
            <a:ext cx="2893325" cy="2308324"/>
          </a:xfrm>
          <a:prstGeom prst="rect">
            <a:avLst/>
          </a:prstGeom>
          <a:solidFill>
            <a:srgbClr val="0073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7DC2524-8B54-009D-F315-0F262CE7C1E3}"/>
              </a:ext>
            </a:extLst>
          </p:cNvPr>
          <p:cNvSpPr txBox="1"/>
          <p:nvPr/>
        </p:nvSpPr>
        <p:spPr>
          <a:xfrm>
            <a:off x="1078172" y="1526378"/>
            <a:ext cx="2893325" cy="2308324"/>
          </a:xfrm>
          <a:prstGeom prst="rect">
            <a:avLst/>
          </a:prstGeom>
          <a:solidFill>
            <a:srgbClr val="0B4A72"/>
          </a:solidFill>
          <a:ln w="19050">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400"/>
              </a:spcBef>
              <a:spcAft>
                <a:spcPts val="400"/>
              </a:spcAft>
            </a:pPr>
            <a:r>
              <a:rPr lang="en-US" sz="1800">
                <a:solidFill>
                  <a:schemeClr val="bg1"/>
                </a:solidFill>
                <a:cs typeface="Arial"/>
              </a:rPr>
              <a:t>Ensure interviewers are well-versed in relevant labor laws, anti-discrimination policies and ethical considerations to conduct interviews in a legally compliant and ethical manner</a:t>
            </a:r>
          </a:p>
        </p:txBody>
      </p:sp>
      <p:sp>
        <p:nvSpPr>
          <p:cNvPr id="13" name="Rectangle 12">
            <a:extLst>
              <a:ext uri="{FF2B5EF4-FFF2-40B4-BE49-F238E27FC236}">
                <a16:creationId xmlns:a16="http://schemas.microsoft.com/office/drawing/2014/main" id="{DA6B66A7-F8F8-3DE6-89A3-420B899DDA97}"/>
              </a:ext>
              <a:ext uri="{C183D7F6-B498-43B3-948B-1728B52AA6E4}">
                <adec:decorative xmlns:adec="http://schemas.microsoft.com/office/drawing/2017/decorative" val="1"/>
              </a:ext>
            </a:extLst>
          </p:cNvPr>
          <p:cNvSpPr/>
          <p:nvPr/>
        </p:nvSpPr>
        <p:spPr>
          <a:xfrm>
            <a:off x="5037693" y="1670049"/>
            <a:ext cx="2893325" cy="2308324"/>
          </a:xfrm>
          <a:prstGeom prst="rect">
            <a:avLst/>
          </a:prstGeom>
          <a:solidFill>
            <a:srgbClr val="0B4A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1623FEE-FE27-3451-81A3-088819B1E253}"/>
              </a:ext>
            </a:extLst>
          </p:cNvPr>
          <p:cNvSpPr txBox="1"/>
          <p:nvPr/>
        </p:nvSpPr>
        <p:spPr>
          <a:xfrm>
            <a:off x="4860271" y="1496911"/>
            <a:ext cx="2893325" cy="2308324"/>
          </a:xfrm>
          <a:prstGeom prst="rect">
            <a:avLst/>
          </a:prstGeom>
          <a:solidFill>
            <a:srgbClr val="0073B6"/>
          </a:solidFill>
          <a:ln w="19050">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400"/>
              </a:spcBef>
              <a:spcAft>
                <a:spcPts val="400"/>
              </a:spcAft>
            </a:pPr>
            <a:r>
              <a:rPr lang="en-US" sz="1800">
                <a:solidFill>
                  <a:schemeClr val="bg1"/>
                </a:solidFill>
                <a:cs typeface="Arial"/>
              </a:rPr>
              <a:t>Train interviewers in the art of asking open-ended questions and behavior-based questions that elicit detailed responses, providing valuable insights into candidates’ skills and experiences</a:t>
            </a:r>
          </a:p>
        </p:txBody>
      </p:sp>
      <p:sp>
        <p:nvSpPr>
          <p:cNvPr id="17" name="Rectangle 16">
            <a:extLst>
              <a:ext uri="{FF2B5EF4-FFF2-40B4-BE49-F238E27FC236}">
                <a16:creationId xmlns:a16="http://schemas.microsoft.com/office/drawing/2014/main" id="{6E19ACB4-6ED4-B1CB-4765-1A525B80B68D}"/>
              </a:ext>
            </a:extLst>
          </p:cNvPr>
          <p:cNvSpPr/>
          <p:nvPr/>
        </p:nvSpPr>
        <p:spPr>
          <a:xfrm>
            <a:off x="693540" y="1382707"/>
            <a:ext cx="440052" cy="493801"/>
          </a:xfrm>
          <a:prstGeom prst="rect">
            <a:avLst/>
          </a:prstGeom>
          <a:solidFill>
            <a:srgbClr val="D664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t>1</a:t>
            </a:r>
          </a:p>
        </p:txBody>
      </p:sp>
      <p:sp>
        <p:nvSpPr>
          <p:cNvPr id="18" name="Rectangle 17">
            <a:extLst>
              <a:ext uri="{FF2B5EF4-FFF2-40B4-BE49-F238E27FC236}">
                <a16:creationId xmlns:a16="http://schemas.microsoft.com/office/drawing/2014/main" id="{697D2183-7B70-5384-2499-7E50FCB4DCE8}"/>
              </a:ext>
            </a:extLst>
          </p:cNvPr>
          <p:cNvSpPr/>
          <p:nvPr/>
        </p:nvSpPr>
        <p:spPr>
          <a:xfrm>
            <a:off x="4462823" y="1388660"/>
            <a:ext cx="440052" cy="493801"/>
          </a:xfrm>
          <a:prstGeom prst="rect">
            <a:avLst/>
          </a:prstGeom>
          <a:solidFill>
            <a:srgbClr val="D664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t>2</a:t>
            </a:r>
          </a:p>
        </p:txBody>
      </p:sp>
    </p:spTree>
    <p:extLst>
      <p:ext uri="{BB962C8B-B14F-4D97-AF65-F5344CB8AC3E}">
        <p14:creationId xmlns:p14="http://schemas.microsoft.com/office/powerpoint/2010/main" val="1222932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1EC005-6A2E-4B2B-BC92-9B47F0FB52FE}"/>
              </a:ext>
            </a:extLst>
          </p:cNvPr>
          <p:cNvSpPr>
            <a:spLocks noGrp="1"/>
          </p:cNvSpPr>
          <p:nvPr>
            <p:ph type="title" idx="4294967295"/>
          </p:nvPr>
        </p:nvSpPr>
        <p:spPr>
          <a:xfrm>
            <a:off x="399203" y="308996"/>
            <a:ext cx="2091513" cy="6327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0"/>
              </a:spcBef>
              <a:defRPr/>
            </a:pPr>
            <a:r>
              <a:rPr lang="en-US" sz="3200">
                <a:solidFill>
                  <a:srgbClr val="0073B6"/>
                </a:solidFill>
                <a:latin typeface="Nirmala UI"/>
                <a:ea typeface="+mn-ea"/>
                <a:cs typeface="Nirmala UI"/>
              </a:rPr>
              <a:t>Objectives</a:t>
            </a:r>
            <a:endParaRPr lang="en-US" sz="3200" i="0" u="none" strike="noStrike" kern="1200" cap="none" spc="0" normalizeH="0" baseline="0" noProof="0">
              <a:ln>
                <a:noFill/>
              </a:ln>
              <a:solidFill>
                <a:srgbClr val="0073B6"/>
              </a:solidFill>
              <a:effectLst/>
              <a:uLnTx/>
              <a:uFillTx/>
              <a:latin typeface="Nirmala UI" panose="020B0502040204020203" pitchFamily="34" charset="0"/>
              <a:ea typeface="+mn-ea"/>
              <a:cs typeface="Nirmala UI" panose="020B0502040204020203" pitchFamily="34" charset="0"/>
            </a:endParaRPr>
          </a:p>
        </p:txBody>
      </p:sp>
      <p:sp>
        <p:nvSpPr>
          <p:cNvPr id="2" name="Slide Number Placeholder 1">
            <a:extLst>
              <a:ext uri="{FF2B5EF4-FFF2-40B4-BE49-F238E27FC236}">
                <a16:creationId xmlns:a16="http://schemas.microsoft.com/office/drawing/2014/main" id="{68FE758B-CE2E-4A32-BBF8-AB3301384DDF}"/>
              </a:ext>
            </a:extLst>
          </p:cNvPr>
          <p:cNvSpPr>
            <a:spLocks noGrp="1"/>
          </p:cNvSpPr>
          <p:nvPr>
            <p:ph type="sldNum" sz="quarter" idx="12"/>
          </p:nvPr>
        </p:nvSpPr>
        <p:spPr/>
        <p:txBody>
          <a:bodyPr/>
          <a:lstStyle/>
          <a:p>
            <a:fld id="{10DAB2CC-E082-4A90-B521-35AE5120E197}" type="slidenum">
              <a:rPr lang="en-US" smtClean="0"/>
              <a:pPr/>
              <a:t>6</a:t>
            </a:fld>
            <a:endParaRPr lang="en-US"/>
          </a:p>
        </p:txBody>
      </p:sp>
      <p:sp>
        <p:nvSpPr>
          <p:cNvPr id="10" name="Rectangle 9">
            <a:extLst>
              <a:ext uri="{FF2B5EF4-FFF2-40B4-BE49-F238E27FC236}">
                <a16:creationId xmlns:a16="http://schemas.microsoft.com/office/drawing/2014/main" id="{9E195140-AF24-FC64-E6B8-BEE52CBA6AE8}"/>
              </a:ext>
              <a:ext uri="{C183D7F6-B498-43B3-948B-1728B52AA6E4}">
                <adec:decorative xmlns:adec="http://schemas.microsoft.com/office/drawing/2017/decorative" val="1"/>
              </a:ext>
            </a:extLst>
          </p:cNvPr>
          <p:cNvSpPr/>
          <p:nvPr/>
        </p:nvSpPr>
        <p:spPr>
          <a:xfrm>
            <a:off x="1255594" y="1851354"/>
            <a:ext cx="2893325" cy="2031325"/>
          </a:xfrm>
          <a:prstGeom prst="rect">
            <a:avLst/>
          </a:prstGeom>
          <a:solidFill>
            <a:srgbClr val="0073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7DC2524-8B54-009D-F315-0F262CE7C1E3}"/>
              </a:ext>
            </a:extLst>
          </p:cNvPr>
          <p:cNvSpPr txBox="1"/>
          <p:nvPr/>
        </p:nvSpPr>
        <p:spPr>
          <a:xfrm>
            <a:off x="1078172" y="1707683"/>
            <a:ext cx="2893325" cy="2031325"/>
          </a:xfrm>
          <a:prstGeom prst="rect">
            <a:avLst/>
          </a:prstGeom>
          <a:solidFill>
            <a:srgbClr val="0B4A72"/>
          </a:solidFill>
          <a:ln w="19050">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400"/>
              </a:spcBef>
              <a:spcAft>
                <a:spcPts val="400"/>
              </a:spcAft>
            </a:pPr>
            <a:r>
              <a:rPr lang="en-US" sz="1800">
                <a:solidFill>
                  <a:schemeClr val="bg1"/>
                </a:solidFill>
                <a:cs typeface="Arial"/>
              </a:rPr>
              <a:t>Provide guidance on evaluating candidates not only based on technical skills, but also on their alignment with the company’s culture, values and mission</a:t>
            </a:r>
          </a:p>
        </p:txBody>
      </p:sp>
      <p:sp>
        <p:nvSpPr>
          <p:cNvPr id="13" name="Rectangle 12">
            <a:extLst>
              <a:ext uri="{FF2B5EF4-FFF2-40B4-BE49-F238E27FC236}">
                <a16:creationId xmlns:a16="http://schemas.microsoft.com/office/drawing/2014/main" id="{DA6B66A7-F8F8-3DE6-89A3-420B899DDA97}"/>
              </a:ext>
              <a:ext uri="{C183D7F6-B498-43B3-948B-1728B52AA6E4}">
                <adec:decorative xmlns:adec="http://schemas.microsoft.com/office/drawing/2017/decorative" val="1"/>
              </a:ext>
            </a:extLst>
          </p:cNvPr>
          <p:cNvSpPr/>
          <p:nvPr/>
        </p:nvSpPr>
        <p:spPr>
          <a:xfrm>
            <a:off x="5037693" y="1851354"/>
            <a:ext cx="2893325" cy="2031325"/>
          </a:xfrm>
          <a:prstGeom prst="rect">
            <a:avLst/>
          </a:prstGeom>
          <a:solidFill>
            <a:srgbClr val="0B4A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1623FEE-FE27-3451-81A3-088819B1E253}"/>
              </a:ext>
            </a:extLst>
          </p:cNvPr>
          <p:cNvSpPr txBox="1"/>
          <p:nvPr/>
        </p:nvSpPr>
        <p:spPr>
          <a:xfrm>
            <a:off x="4860271" y="1678216"/>
            <a:ext cx="2893325" cy="2031325"/>
          </a:xfrm>
          <a:prstGeom prst="rect">
            <a:avLst/>
          </a:prstGeom>
          <a:solidFill>
            <a:srgbClr val="0073B6"/>
          </a:solidFill>
          <a:ln w="19050">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400"/>
              </a:spcBef>
              <a:spcAft>
                <a:spcPts val="400"/>
              </a:spcAft>
            </a:pPr>
            <a:r>
              <a:rPr lang="en-US" sz="1800">
                <a:solidFill>
                  <a:schemeClr val="bg1"/>
                </a:solidFill>
                <a:cs typeface="Arial"/>
              </a:rPr>
              <a:t>Foster collaboration among interviewers and hiring teams to ensure a unified approach to candidate assessment, promoting a cohesive and efficient hiring process</a:t>
            </a:r>
          </a:p>
        </p:txBody>
      </p:sp>
      <p:sp>
        <p:nvSpPr>
          <p:cNvPr id="17" name="Rectangle 16">
            <a:extLst>
              <a:ext uri="{FF2B5EF4-FFF2-40B4-BE49-F238E27FC236}">
                <a16:creationId xmlns:a16="http://schemas.microsoft.com/office/drawing/2014/main" id="{6E19ACB4-6ED4-B1CB-4765-1A525B80B68D}"/>
              </a:ext>
            </a:extLst>
          </p:cNvPr>
          <p:cNvSpPr/>
          <p:nvPr/>
        </p:nvSpPr>
        <p:spPr>
          <a:xfrm>
            <a:off x="693540" y="1564012"/>
            <a:ext cx="440052" cy="493801"/>
          </a:xfrm>
          <a:prstGeom prst="rect">
            <a:avLst/>
          </a:prstGeom>
          <a:solidFill>
            <a:srgbClr val="D664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t>3</a:t>
            </a:r>
          </a:p>
        </p:txBody>
      </p:sp>
      <p:sp>
        <p:nvSpPr>
          <p:cNvPr id="18" name="Rectangle 17">
            <a:extLst>
              <a:ext uri="{FF2B5EF4-FFF2-40B4-BE49-F238E27FC236}">
                <a16:creationId xmlns:a16="http://schemas.microsoft.com/office/drawing/2014/main" id="{697D2183-7B70-5384-2499-7E50FCB4DCE8}"/>
              </a:ext>
            </a:extLst>
          </p:cNvPr>
          <p:cNvSpPr/>
          <p:nvPr/>
        </p:nvSpPr>
        <p:spPr>
          <a:xfrm>
            <a:off x="4462823" y="1569965"/>
            <a:ext cx="440052" cy="493801"/>
          </a:xfrm>
          <a:prstGeom prst="rect">
            <a:avLst/>
          </a:prstGeom>
          <a:solidFill>
            <a:srgbClr val="D664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t>4</a:t>
            </a:r>
          </a:p>
        </p:txBody>
      </p:sp>
    </p:spTree>
    <p:extLst>
      <p:ext uri="{BB962C8B-B14F-4D97-AF65-F5344CB8AC3E}">
        <p14:creationId xmlns:p14="http://schemas.microsoft.com/office/powerpoint/2010/main" val="2795682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D3C931-6C23-48F4-BE4A-B5811B437FFC}"/>
              </a:ext>
            </a:extLst>
          </p:cNvPr>
          <p:cNvSpPr>
            <a:spLocks noGrp="1"/>
          </p:cNvSpPr>
          <p:nvPr>
            <p:ph type="sldNum" sz="quarter" idx="12"/>
          </p:nvPr>
        </p:nvSpPr>
        <p:spPr/>
        <p:txBody>
          <a:bodyPr/>
          <a:lstStyle/>
          <a:p>
            <a:fld id="{10DAB2CC-E082-4A90-B521-35AE5120E197}" type="slidenum">
              <a:rPr lang="en-US" smtClean="0"/>
              <a:pPr/>
              <a:t>7</a:t>
            </a:fld>
            <a:endParaRPr lang="en-US"/>
          </a:p>
        </p:txBody>
      </p:sp>
      <p:sp>
        <p:nvSpPr>
          <p:cNvPr id="3" name="Content Placeholder 2">
            <a:extLst>
              <a:ext uri="{FF2B5EF4-FFF2-40B4-BE49-F238E27FC236}">
                <a16:creationId xmlns:a16="http://schemas.microsoft.com/office/drawing/2014/main" id="{0956742C-4FCD-4679-9390-486B54873C95}"/>
              </a:ext>
            </a:extLst>
          </p:cNvPr>
          <p:cNvSpPr>
            <a:spLocks noGrp="1"/>
          </p:cNvSpPr>
          <p:nvPr>
            <p:ph type="title" idx="4294967295"/>
          </p:nvPr>
        </p:nvSpPr>
        <p:spPr>
          <a:xfrm>
            <a:off x="395288" y="311096"/>
            <a:ext cx="6875462" cy="708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3200">
                <a:solidFill>
                  <a:srgbClr val="0073B6"/>
                </a:solidFill>
                <a:latin typeface="Nirmala UI"/>
                <a:ea typeface="+mn-ea"/>
                <a:cs typeface="Nirmala UI"/>
              </a:rPr>
              <a:t>Interviewing in Today’s World</a:t>
            </a:r>
            <a:endParaRPr kumimoji="0" lang="en-US" sz="3200" b="0" i="0" u="none" strike="noStrike" kern="1200" cap="none" spc="0" normalizeH="0" baseline="0" noProof="0">
              <a:ln>
                <a:noFill/>
              </a:ln>
              <a:solidFill>
                <a:srgbClr val="0073B6"/>
              </a:solidFill>
              <a:effectLst/>
              <a:uLnTx/>
              <a:uFillTx/>
              <a:latin typeface="Nirmala UI" panose="020B0502040204020203" pitchFamily="34" charset="0"/>
              <a:ea typeface="+mn-ea"/>
              <a:cs typeface="Nirmala UI" panose="020B0502040204020203" pitchFamily="34" charset="0"/>
            </a:endParaRPr>
          </a:p>
        </p:txBody>
      </p:sp>
      <p:sp>
        <p:nvSpPr>
          <p:cNvPr id="6" name="Content Placeholder 5">
            <a:extLst>
              <a:ext uri="{FF2B5EF4-FFF2-40B4-BE49-F238E27FC236}">
                <a16:creationId xmlns:a16="http://schemas.microsoft.com/office/drawing/2014/main" id="{A9C13875-C46A-ECB9-14F5-F7CFF2BCAE7A}"/>
              </a:ext>
            </a:extLst>
          </p:cNvPr>
          <p:cNvSpPr>
            <a:spLocks noGrp="1"/>
          </p:cNvSpPr>
          <p:nvPr>
            <p:ph sz="quarter" idx="15"/>
          </p:nvPr>
        </p:nvSpPr>
        <p:spPr>
          <a:xfrm>
            <a:off x="658367" y="1161287"/>
            <a:ext cx="5009461" cy="3227732"/>
          </a:xfrm>
        </p:spPr>
        <p:txBody>
          <a:bodyPr/>
          <a:lstStyle/>
          <a:p>
            <a:r>
              <a:rPr lang="en-US"/>
              <a:t>In recent years, the landscape of interviewing has undergone a significant transformation, largely due to technological advancements and shifting workplace dynamics. The emphasis on soft skills and cultural fit has grown, reflecting a recognition of the importance of emotional intelligence in a rapidly evolving work environment. Not to mention, we have FIVE generations working in the workforce for the first time, ever!</a:t>
            </a:r>
          </a:p>
        </p:txBody>
      </p:sp>
      <p:pic>
        <p:nvPicPr>
          <p:cNvPr id="7" name="Picture 6" descr="Woman conducting job interview">
            <a:extLst>
              <a:ext uri="{FF2B5EF4-FFF2-40B4-BE49-F238E27FC236}">
                <a16:creationId xmlns:a16="http://schemas.microsoft.com/office/drawing/2014/main" id="{6C624FE1-09AE-C0AC-C9E8-4FB254F1DD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878" y="957884"/>
            <a:ext cx="2151821" cy="3227732"/>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31729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B30046-3B23-02E3-FC81-1CA9B025A448}"/>
              </a:ext>
            </a:extLst>
          </p:cNvPr>
          <p:cNvSpPr>
            <a:spLocks noGrp="1"/>
          </p:cNvSpPr>
          <p:nvPr>
            <p:ph type="sldNum" sz="quarter" idx="12"/>
          </p:nvPr>
        </p:nvSpPr>
        <p:spPr/>
        <p:txBody>
          <a:bodyPr/>
          <a:lstStyle/>
          <a:p>
            <a:fld id="{10DAB2CC-E082-4A90-B521-35AE5120E197}" type="slidenum">
              <a:rPr lang="en-US" smtClean="0"/>
              <a:pPr/>
              <a:t>8</a:t>
            </a:fld>
            <a:endParaRPr lang="en-US"/>
          </a:p>
        </p:txBody>
      </p:sp>
      <p:sp>
        <p:nvSpPr>
          <p:cNvPr id="3" name="Content Placeholder 2">
            <a:extLst>
              <a:ext uri="{FF2B5EF4-FFF2-40B4-BE49-F238E27FC236}">
                <a16:creationId xmlns:a16="http://schemas.microsoft.com/office/drawing/2014/main" id="{C04549B3-89D0-0E86-7CB8-107DF12AD084}"/>
              </a:ext>
            </a:extLst>
          </p:cNvPr>
          <p:cNvSpPr>
            <a:spLocks noGrp="1"/>
          </p:cNvSpPr>
          <p:nvPr>
            <p:ph type="title" idx="4294967295"/>
          </p:nvPr>
        </p:nvSpPr>
        <p:spPr>
          <a:xfrm>
            <a:off x="403225" y="303213"/>
            <a:ext cx="5626100" cy="708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0073B6"/>
                </a:solidFill>
                <a:effectLst/>
                <a:uLnTx/>
                <a:uFillTx/>
                <a:latin typeface="Nirmala UI" panose="020B0502040204020203" pitchFamily="34" charset="0"/>
                <a:ea typeface="+mn-ea"/>
                <a:cs typeface="Nirmala UI" panose="020B0502040204020203" pitchFamily="34" charset="0"/>
              </a:rPr>
              <a:t>Why is This Important t</a:t>
            </a:r>
            <a:r>
              <a:rPr lang="en-US" sz="3200">
                <a:solidFill>
                  <a:srgbClr val="0073B6"/>
                </a:solidFill>
                <a:latin typeface="Nirmala UI" panose="020B0502040204020203" pitchFamily="34" charset="0"/>
                <a:ea typeface="+mn-ea"/>
                <a:cs typeface="Nirmala UI" panose="020B0502040204020203" pitchFamily="34" charset="0"/>
              </a:rPr>
              <a:t>o Me?</a:t>
            </a:r>
            <a:endParaRPr kumimoji="0" lang="en-US" sz="3200" b="0" i="0" u="none" strike="noStrike" kern="1200" cap="none" spc="0" normalizeH="0" baseline="0" noProof="0">
              <a:ln>
                <a:noFill/>
              </a:ln>
              <a:solidFill>
                <a:srgbClr val="0073B6"/>
              </a:solidFill>
              <a:effectLst/>
              <a:uLnTx/>
              <a:uFillTx/>
              <a:latin typeface="Nirmala UI" panose="020B0502040204020203" pitchFamily="34" charset="0"/>
              <a:ea typeface="+mn-ea"/>
              <a:cs typeface="Nirmala UI" panose="020B0502040204020203" pitchFamily="34" charset="0"/>
            </a:endParaRPr>
          </a:p>
        </p:txBody>
      </p:sp>
      <p:sp>
        <p:nvSpPr>
          <p:cNvPr id="7" name="Content Placeholder 6">
            <a:extLst>
              <a:ext uri="{FF2B5EF4-FFF2-40B4-BE49-F238E27FC236}">
                <a16:creationId xmlns:a16="http://schemas.microsoft.com/office/drawing/2014/main" id="{4EEA19DB-8943-27C3-5217-6D2DE9E2E67C}"/>
              </a:ext>
            </a:extLst>
          </p:cNvPr>
          <p:cNvSpPr>
            <a:spLocks noGrp="1"/>
          </p:cNvSpPr>
          <p:nvPr>
            <p:ph sz="quarter" idx="15"/>
          </p:nvPr>
        </p:nvSpPr>
        <p:spPr>
          <a:xfrm>
            <a:off x="283045" y="1391741"/>
            <a:ext cx="2674291" cy="3140499"/>
          </a:xfrm>
        </p:spPr>
        <p:txBody>
          <a:bodyPr/>
          <a:lstStyle/>
          <a:p>
            <a:pPr>
              <a:lnSpc>
                <a:spcPct val="100000"/>
              </a:lnSpc>
            </a:pPr>
            <a:r>
              <a:rPr lang="en-US" sz="1500"/>
              <a:t>Our society is more sensitive and diverse than ever before.</a:t>
            </a:r>
          </a:p>
          <a:p>
            <a:pPr>
              <a:lnSpc>
                <a:spcPct val="100000"/>
              </a:lnSpc>
            </a:pPr>
            <a:endParaRPr lang="en-US" sz="800"/>
          </a:p>
          <a:p>
            <a:pPr>
              <a:lnSpc>
                <a:spcPct val="100000"/>
              </a:lnSpc>
            </a:pPr>
            <a:r>
              <a:rPr lang="en-US" sz="1500"/>
              <a:t>The legal aspects of the interview process have become. increasingly crucial for employers.</a:t>
            </a:r>
          </a:p>
          <a:p>
            <a:pPr>
              <a:lnSpc>
                <a:spcPct val="100000"/>
              </a:lnSpc>
            </a:pPr>
            <a:endParaRPr lang="en-US" sz="800"/>
          </a:p>
          <a:p>
            <a:pPr>
              <a:lnSpc>
                <a:spcPct val="100000"/>
              </a:lnSpc>
            </a:pPr>
            <a:r>
              <a:rPr lang="en-US" sz="1500"/>
              <a:t>Heightened awareness on discrimination, harassment and privacy issues. necessitates a careful and lawful approach to interviewing.</a:t>
            </a:r>
          </a:p>
        </p:txBody>
      </p:sp>
      <p:sp>
        <p:nvSpPr>
          <p:cNvPr id="8" name="Content Placeholder 2">
            <a:extLst>
              <a:ext uri="{FF2B5EF4-FFF2-40B4-BE49-F238E27FC236}">
                <a16:creationId xmlns:a16="http://schemas.microsoft.com/office/drawing/2014/main" id="{1A62CA05-E322-E327-0CD6-098C3648275C}"/>
              </a:ext>
            </a:extLst>
          </p:cNvPr>
          <p:cNvSpPr txBox="1">
            <a:spLocks/>
          </p:cNvSpPr>
          <p:nvPr/>
        </p:nvSpPr>
        <p:spPr>
          <a:xfrm>
            <a:off x="283046" y="916924"/>
            <a:ext cx="2674291" cy="468414"/>
          </a:xfrm>
          <a:prstGeom prst="rect">
            <a:avLst/>
          </a:prstGeom>
          <a:solidFill>
            <a:srgbClr val="0B4A72"/>
          </a:solidFill>
          <a:ln>
            <a:solidFill>
              <a:srgbClr val="0B4A72"/>
            </a:solid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Font typeface="Arial" panose="020B0604020202020204" pitchFamily="34" charset="0"/>
              <a:buNone/>
              <a:defRPr/>
            </a:pPr>
            <a:r>
              <a:rPr lang="en-US" sz="2200">
                <a:solidFill>
                  <a:schemeClr val="bg1"/>
                </a:solidFill>
                <a:latin typeface="Nirmala UI" panose="020B0502040204020203" pitchFamily="34" charset="0"/>
                <a:ea typeface="+mn-ea"/>
                <a:cs typeface="Nirmala UI" panose="020B0502040204020203" pitchFamily="34" charset="0"/>
              </a:rPr>
              <a:t>Legal</a:t>
            </a:r>
          </a:p>
        </p:txBody>
      </p:sp>
      <p:sp>
        <p:nvSpPr>
          <p:cNvPr id="9" name="Content Placeholder 6">
            <a:extLst>
              <a:ext uri="{FF2B5EF4-FFF2-40B4-BE49-F238E27FC236}">
                <a16:creationId xmlns:a16="http://schemas.microsoft.com/office/drawing/2014/main" id="{F259FD12-AF73-98FD-4BD2-968F83C4EF0A}"/>
              </a:ext>
            </a:extLst>
          </p:cNvPr>
          <p:cNvSpPr txBox="1">
            <a:spLocks/>
          </p:cNvSpPr>
          <p:nvPr/>
        </p:nvSpPr>
        <p:spPr>
          <a:xfrm>
            <a:off x="3248657" y="1613570"/>
            <a:ext cx="2488787" cy="234882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Font typeface="Arial" panose="020B0604020202020204" pitchFamily="34" charset="0"/>
              <a:buNone/>
              <a:defRPr sz="2000" kern="1200" spc="0" baseline="0">
                <a:solidFill>
                  <a:srgbClr val="0073B6"/>
                </a:solidFill>
                <a:latin typeface="Nirmala UI" panose="020B0502040204020203" pitchFamily="34" charset="0"/>
                <a:ea typeface="+mn-ea"/>
                <a:cs typeface="Nirmala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500"/>
              <a:t>Each generation has their own wants/needs and expectations from a company.</a:t>
            </a:r>
          </a:p>
          <a:p>
            <a:pPr>
              <a:lnSpc>
                <a:spcPct val="100000"/>
              </a:lnSpc>
            </a:pPr>
            <a:endParaRPr lang="en-US" sz="800"/>
          </a:p>
          <a:p>
            <a:pPr>
              <a:lnSpc>
                <a:spcPct val="100000"/>
              </a:lnSpc>
            </a:pPr>
            <a:r>
              <a:rPr lang="en-US" sz="1500"/>
              <a:t>You cannot interview a Gen-Xer the same way you would interview a millennial.</a:t>
            </a:r>
          </a:p>
        </p:txBody>
      </p:sp>
      <p:sp>
        <p:nvSpPr>
          <p:cNvPr id="11" name="Content Placeholder 2">
            <a:extLst>
              <a:ext uri="{FF2B5EF4-FFF2-40B4-BE49-F238E27FC236}">
                <a16:creationId xmlns:a16="http://schemas.microsoft.com/office/drawing/2014/main" id="{13BED80C-138C-3F7E-0F99-2D08C0118469}"/>
              </a:ext>
            </a:extLst>
          </p:cNvPr>
          <p:cNvSpPr txBox="1">
            <a:spLocks/>
          </p:cNvSpPr>
          <p:nvPr/>
        </p:nvSpPr>
        <p:spPr>
          <a:xfrm>
            <a:off x="3234851" y="916924"/>
            <a:ext cx="2674291" cy="646831"/>
          </a:xfrm>
          <a:prstGeom prst="rect">
            <a:avLst/>
          </a:prstGeom>
          <a:solidFill>
            <a:srgbClr val="0B4A72"/>
          </a:solidFill>
          <a:ln>
            <a:solidFill>
              <a:srgbClr val="0B4A72"/>
            </a:solid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Font typeface="Arial" panose="020B0604020202020204" pitchFamily="34" charset="0"/>
              <a:buNone/>
              <a:defRPr/>
            </a:pPr>
            <a:r>
              <a:rPr lang="en-US" sz="2200">
                <a:solidFill>
                  <a:schemeClr val="bg1"/>
                </a:solidFill>
                <a:latin typeface="Nirmala UI" panose="020B0502040204020203" pitchFamily="34" charset="0"/>
                <a:ea typeface="+mn-ea"/>
                <a:cs typeface="Nirmala UI" panose="020B0502040204020203" pitchFamily="34" charset="0"/>
              </a:rPr>
              <a:t>A Multigenerational Workforce</a:t>
            </a:r>
          </a:p>
        </p:txBody>
      </p:sp>
      <p:sp>
        <p:nvSpPr>
          <p:cNvPr id="12" name="Content Placeholder 6">
            <a:extLst>
              <a:ext uri="{FF2B5EF4-FFF2-40B4-BE49-F238E27FC236}">
                <a16:creationId xmlns:a16="http://schemas.microsoft.com/office/drawing/2014/main" id="{4FBC8AC6-9825-5697-F096-2EA4AE67F603}"/>
              </a:ext>
            </a:extLst>
          </p:cNvPr>
          <p:cNvSpPr txBox="1">
            <a:spLocks/>
          </p:cNvSpPr>
          <p:nvPr/>
        </p:nvSpPr>
        <p:spPr>
          <a:xfrm>
            <a:off x="6217137" y="1398148"/>
            <a:ext cx="2613338" cy="282842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Font typeface="Arial" panose="020B0604020202020204" pitchFamily="34" charset="0"/>
              <a:buNone/>
              <a:defRPr sz="2000" kern="1200" spc="0" baseline="0">
                <a:solidFill>
                  <a:srgbClr val="0073B6"/>
                </a:solidFill>
                <a:latin typeface="Nirmala UI" panose="020B0502040204020203" pitchFamily="34" charset="0"/>
                <a:ea typeface="+mn-ea"/>
                <a:cs typeface="Nirmala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500"/>
              <a:t>Now more than ever, candidates are interviewing you just as much as you are interviewing them.</a:t>
            </a:r>
          </a:p>
          <a:p>
            <a:pPr>
              <a:lnSpc>
                <a:spcPct val="100000"/>
              </a:lnSpc>
            </a:pPr>
            <a:endParaRPr lang="en-US" sz="800"/>
          </a:p>
          <a:p>
            <a:pPr>
              <a:lnSpc>
                <a:spcPct val="100000"/>
              </a:lnSpc>
            </a:pPr>
            <a:r>
              <a:rPr lang="en-US" sz="1500"/>
              <a:t>The workforce in our industry is hurting so badly that they can literally go anywhere to get a job.</a:t>
            </a:r>
          </a:p>
          <a:p>
            <a:pPr>
              <a:lnSpc>
                <a:spcPct val="100000"/>
              </a:lnSpc>
            </a:pPr>
            <a:endParaRPr lang="en-US" sz="800"/>
          </a:p>
          <a:p>
            <a:pPr>
              <a:lnSpc>
                <a:spcPct val="100000"/>
              </a:lnSpc>
            </a:pPr>
            <a:r>
              <a:rPr lang="en-US" sz="1500"/>
              <a:t>Why would they want to come work for you over another center?</a:t>
            </a:r>
          </a:p>
        </p:txBody>
      </p:sp>
      <p:sp>
        <p:nvSpPr>
          <p:cNvPr id="13" name="Content Placeholder 2">
            <a:extLst>
              <a:ext uri="{FF2B5EF4-FFF2-40B4-BE49-F238E27FC236}">
                <a16:creationId xmlns:a16="http://schemas.microsoft.com/office/drawing/2014/main" id="{C178B63E-833A-AA7D-0F77-385C91727E37}"/>
              </a:ext>
            </a:extLst>
          </p:cNvPr>
          <p:cNvSpPr txBox="1">
            <a:spLocks/>
          </p:cNvSpPr>
          <p:nvPr/>
        </p:nvSpPr>
        <p:spPr>
          <a:xfrm>
            <a:off x="6186661" y="923329"/>
            <a:ext cx="2674291" cy="468414"/>
          </a:xfrm>
          <a:prstGeom prst="rect">
            <a:avLst/>
          </a:prstGeom>
          <a:solidFill>
            <a:srgbClr val="0B4A72"/>
          </a:solidFill>
          <a:ln>
            <a:solidFill>
              <a:srgbClr val="0B4A72"/>
            </a:solid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Font typeface="Arial" panose="020B0604020202020204" pitchFamily="34" charset="0"/>
              <a:buNone/>
              <a:defRPr/>
            </a:pPr>
            <a:r>
              <a:rPr lang="en-US" sz="2200">
                <a:solidFill>
                  <a:schemeClr val="bg1"/>
                </a:solidFill>
                <a:latin typeface="Nirmala UI" panose="020B0502040204020203" pitchFamily="34" charset="0"/>
                <a:ea typeface="+mn-ea"/>
                <a:cs typeface="Nirmala UI" panose="020B0502040204020203" pitchFamily="34" charset="0"/>
              </a:rPr>
              <a:t>The Sell</a:t>
            </a:r>
          </a:p>
        </p:txBody>
      </p:sp>
      <p:sp>
        <p:nvSpPr>
          <p:cNvPr id="14" name="Rectangle 13" descr="Legal implications">
            <a:extLst>
              <a:ext uri="{FF2B5EF4-FFF2-40B4-BE49-F238E27FC236}">
                <a16:creationId xmlns:a16="http://schemas.microsoft.com/office/drawing/2014/main" id="{0A8FA37E-68A0-F4DC-7E84-0CE43884FC0A}"/>
              </a:ext>
            </a:extLst>
          </p:cNvPr>
          <p:cNvSpPr/>
          <p:nvPr/>
        </p:nvSpPr>
        <p:spPr>
          <a:xfrm>
            <a:off x="283046" y="916924"/>
            <a:ext cx="2674291" cy="3567681"/>
          </a:xfrm>
          <a:prstGeom prst="rect">
            <a:avLst/>
          </a:prstGeom>
          <a:noFill/>
          <a:ln>
            <a:solidFill>
              <a:srgbClr val="0B4A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descr="Multigenerational implications">
            <a:extLst>
              <a:ext uri="{FF2B5EF4-FFF2-40B4-BE49-F238E27FC236}">
                <a16:creationId xmlns:a16="http://schemas.microsoft.com/office/drawing/2014/main" id="{08B106EC-39CB-C876-B131-44D3B1908B34}"/>
              </a:ext>
            </a:extLst>
          </p:cNvPr>
          <p:cNvSpPr/>
          <p:nvPr/>
        </p:nvSpPr>
        <p:spPr>
          <a:xfrm>
            <a:off x="3238417" y="916924"/>
            <a:ext cx="2674291" cy="3567681"/>
          </a:xfrm>
          <a:prstGeom prst="rect">
            <a:avLst/>
          </a:prstGeom>
          <a:noFill/>
          <a:ln>
            <a:solidFill>
              <a:srgbClr val="0B4A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descr="Current state of the workforce">
            <a:extLst>
              <a:ext uri="{FF2B5EF4-FFF2-40B4-BE49-F238E27FC236}">
                <a16:creationId xmlns:a16="http://schemas.microsoft.com/office/drawing/2014/main" id="{F8915E77-894B-308D-CD78-2628AA994A82}"/>
              </a:ext>
            </a:extLst>
          </p:cNvPr>
          <p:cNvSpPr/>
          <p:nvPr/>
        </p:nvSpPr>
        <p:spPr>
          <a:xfrm>
            <a:off x="6186663" y="916924"/>
            <a:ext cx="2674291" cy="3567681"/>
          </a:xfrm>
          <a:prstGeom prst="rect">
            <a:avLst/>
          </a:prstGeom>
          <a:noFill/>
          <a:ln>
            <a:solidFill>
              <a:srgbClr val="0B4A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3226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01A17C-E2E5-5C6C-FE5A-184CCCF7AB81}"/>
              </a:ext>
            </a:extLst>
          </p:cNvPr>
          <p:cNvSpPr>
            <a:spLocks noGrp="1"/>
          </p:cNvSpPr>
          <p:nvPr>
            <p:ph type="sldNum" sz="quarter" idx="12"/>
          </p:nvPr>
        </p:nvSpPr>
        <p:spPr/>
        <p:txBody>
          <a:bodyPr/>
          <a:lstStyle/>
          <a:p>
            <a:fld id="{10DAB2CC-E082-4A90-B521-35AE5120E197}" type="slidenum">
              <a:rPr lang="en-US" smtClean="0">
                <a:latin typeface="+mn-lt"/>
              </a:rPr>
              <a:pPr/>
              <a:t>9</a:t>
            </a:fld>
            <a:endParaRPr lang="en-US">
              <a:latin typeface="+mn-lt"/>
            </a:endParaRPr>
          </a:p>
        </p:txBody>
      </p:sp>
      <p:sp>
        <p:nvSpPr>
          <p:cNvPr id="3" name="Content Placeholder 2">
            <a:extLst>
              <a:ext uri="{FF2B5EF4-FFF2-40B4-BE49-F238E27FC236}">
                <a16:creationId xmlns:a16="http://schemas.microsoft.com/office/drawing/2014/main" id="{3F334851-C7AD-84DC-E6F8-4B9F37464557}"/>
              </a:ext>
            </a:extLst>
          </p:cNvPr>
          <p:cNvSpPr>
            <a:spLocks noGrp="1"/>
          </p:cNvSpPr>
          <p:nvPr>
            <p:ph type="title" idx="4294967295"/>
          </p:nvPr>
        </p:nvSpPr>
        <p:spPr>
          <a:xfrm>
            <a:off x="403225" y="303213"/>
            <a:ext cx="6978650" cy="708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0073B6"/>
                </a:solidFill>
                <a:effectLst/>
                <a:uLnTx/>
                <a:uFillTx/>
                <a:latin typeface="+mn-lt"/>
                <a:ea typeface="+mn-ea"/>
                <a:cs typeface="Nirmala UI" panose="020B0502040204020203" pitchFamily="34" charset="0"/>
              </a:rPr>
              <a:t>Active Listening</a:t>
            </a:r>
          </a:p>
        </p:txBody>
      </p:sp>
      <p:sp>
        <p:nvSpPr>
          <p:cNvPr id="6" name="TextBox 5">
            <a:extLst>
              <a:ext uri="{FF2B5EF4-FFF2-40B4-BE49-F238E27FC236}">
                <a16:creationId xmlns:a16="http://schemas.microsoft.com/office/drawing/2014/main" id="{70A6F0AC-DE29-74A2-A2EB-192FFF36C151}"/>
              </a:ext>
            </a:extLst>
          </p:cNvPr>
          <p:cNvSpPr txBox="1"/>
          <p:nvPr/>
        </p:nvSpPr>
        <p:spPr>
          <a:xfrm>
            <a:off x="399203" y="911006"/>
            <a:ext cx="8283872" cy="3929281"/>
          </a:xfrm>
          <a:prstGeom prst="rect">
            <a:avLst/>
          </a:prstGeom>
          <a:noFill/>
        </p:spPr>
        <p:txBody>
          <a:bodyPr wrap="square">
            <a:spAutoFit/>
          </a:bodyPr>
          <a:lstStyle/>
          <a:p>
            <a:pPr marL="0" marR="0">
              <a:spcBef>
                <a:spcPts val="400"/>
              </a:spcBef>
              <a:spcAft>
                <a:spcPts val="400"/>
              </a:spcAft>
            </a:pPr>
            <a:r>
              <a:rPr lang="en-US" sz="2000" kern="100">
                <a:solidFill>
                  <a:srgbClr val="0073B6"/>
                </a:solidFill>
                <a:effectLst/>
                <a:ea typeface="Aptos" panose="020B0004020202020204" pitchFamily="34" charset="0"/>
                <a:cs typeface="Times New Roman" panose="02020603050405020304" pitchFamily="18" charset="0"/>
              </a:rPr>
              <a:t>Active listening is a communication skill that involves actively processing and seeking to understand the meaning and intent of words.</a:t>
            </a:r>
            <a:br>
              <a:rPr lang="en-US" sz="2000" kern="100">
                <a:solidFill>
                  <a:srgbClr val="0073B6"/>
                </a:solidFill>
                <a:effectLst/>
                <a:ea typeface="Aptos" panose="020B0004020202020204" pitchFamily="34" charset="0"/>
                <a:cs typeface="Times New Roman" panose="02020603050405020304" pitchFamily="18" charset="0"/>
              </a:rPr>
            </a:br>
            <a:endParaRPr lang="en-US" sz="1000" kern="100">
              <a:solidFill>
                <a:srgbClr val="0073B6"/>
              </a:solidFill>
              <a:ea typeface="Aptos" panose="020B0004020202020204" pitchFamily="34" charset="0"/>
              <a:cs typeface="Times New Roman" panose="02020603050405020304" pitchFamily="18" charset="0"/>
            </a:endParaRPr>
          </a:p>
          <a:p>
            <a:pPr marL="0" marR="0">
              <a:spcBef>
                <a:spcPts val="400"/>
              </a:spcBef>
              <a:spcAft>
                <a:spcPts val="400"/>
              </a:spcAft>
            </a:pPr>
            <a:r>
              <a:rPr lang="en-US" sz="2000" kern="100">
                <a:solidFill>
                  <a:srgbClr val="0073B6"/>
                </a:solidFill>
                <a:effectLst/>
                <a:ea typeface="Aptos" panose="020B0004020202020204" pitchFamily="34" charset="0"/>
                <a:cs typeface="Times New Roman" panose="02020603050405020304" pitchFamily="18" charset="0"/>
              </a:rPr>
              <a:t>Techniques to enhance active listening: </a:t>
            </a:r>
          </a:p>
          <a:p>
            <a:pPr marL="285750" marR="0" indent="-285750">
              <a:spcBef>
                <a:spcPts val="400"/>
              </a:spcBef>
              <a:spcAft>
                <a:spcPts val="400"/>
              </a:spcAft>
              <a:buFont typeface="Arial" panose="020B0604020202020204" pitchFamily="34" charset="0"/>
              <a:buChar char="•"/>
            </a:pPr>
            <a:r>
              <a:rPr lang="en-US" sz="1800" kern="100">
                <a:solidFill>
                  <a:srgbClr val="0073B6"/>
                </a:solidFill>
                <a:ea typeface="Aptos" panose="020B0004020202020204" pitchFamily="34" charset="0"/>
                <a:cs typeface="Times New Roman" panose="02020603050405020304" pitchFamily="18" charset="0"/>
              </a:rPr>
              <a:t>Be fully present</a:t>
            </a:r>
            <a:endParaRPr lang="en-US" sz="1800" kern="100">
              <a:solidFill>
                <a:srgbClr val="0073B6"/>
              </a:solidFill>
              <a:effectLst/>
              <a:ea typeface="Aptos" panose="020B0004020202020204" pitchFamily="34" charset="0"/>
              <a:cs typeface="Times New Roman" panose="02020603050405020304" pitchFamily="18" charset="0"/>
            </a:endParaRPr>
          </a:p>
          <a:p>
            <a:pPr marL="285750" marR="0" indent="-285750">
              <a:spcBef>
                <a:spcPts val="400"/>
              </a:spcBef>
              <a:spcAft>
                <a:spcPts val="400"/>
              </a:spcAft>
              <a:buFont typeface="Arial" panose="020B0604020202020204" pitchFamily="34" charset="0"/>
              <a:buChar char="•"/>
            </a:pPr>
            <a:r>
              <a:rPr lang="en-US" sz="1800" kern="100">
                <a:solidFill>
                  <a:srgbClr val="0073B6"/>
                </a:solidFill>
                <a:effectLst/>
                <a:ea typeface="Aptos" panose="020B0004020202020204" pitchFamily="34" charset="0"/>
                <a:cs typeface="Times New Roman" panose="02020603050405020304" pitchFamily="18" charset="0"/>
              </a:rPr>
              <a:t>Show interest</a:t>
            </a:r>
          </a:p>
          <a:p>
            <a:pPr marL="285750" marR="0" indent="-285750">
              <a:spcBef>
                <a:spcPts val="400"/>
              </a:spcBef>
              <a:spcAft>
                <a:spcPts val="400"/>
              </a:spcAft>
              <a:buFont typeface="Arial" panose="020B0604020202020204" pitchFamily="34" charset="0"/>
              <a:buChar char="•"/>
            </a:pPr>
            <a:r>
              <a:rPr lang="en-US" sz="1800" kern="100">
                <a:solidFill>
                  <a:srgbClr val="0073B6"/>
                </a:solidFill>
                <a:ea typeface="Aptos" panose="020B0004020202020204" pitchFamily="34" charset="0"/>
                <a:cs typeface="Times New Roman" panose="02020603050405020304" pitchFamily="18" charset="0"/>
              </a:rPr>
              <a:t>Notice non-verbal cues</a:t>
            </a:r>
            <a:endParaRPr lang="en-US" sz="1800" kern="100">
              <a:solidFill>
                <a:srgbClr val="0073B6"/>
              </a:solidFill>
              <a:effectLst/>
              <a:ea typeface="Aptos" panose="020B0004020202020204" pitchFamily="34" charset="0"/>
              <a:cs typeface="Times New Roman" panose="02020603050405020304" pitchFamily="18" charset="0"/>
            </a:endParaRPr>
          </a:p>
          <a:p>
            <a:pPr marL="285750" marR="0" indent="-285750">
              <a:spcBef>
                <a:spcPts val="400"/>
              </a:spcBef>
              <a:spcAft>
                <a:spcPts val="400"/>
              </a:spcAft>
              <a:buFont typeface="Arial" panose="020B0604020202020204" pitchFamily="34" charset="0"/>
              <a:buChar char="•"/>
            </a:pPr>
            <a:r>
              <a:rPr lang="en-US" sz="1800" kern="100">
                <a:solidFill>
                  <a:srgbClr val="0073B6"/>
                </a:solidFill>
                <a:effectLst/>
                <a:ea typeface="Aptos" panose="020B0004020202020204" pitchFamily="34" charset="0"/>
                <a:cs typeface="Times New Roman" panose="02020603050405020304" pitchFamily="18" charset="0"/>
              </a:rPr>
              <a:t>Ask open-ended questions</a:t>
            </a:r>
          </a:p>
          <a:p>
            <a:pPr marL="285750" marR="0" indent="-285750">
              <a:spcBef>
                <a:spcPts val="400"/>
              </a:spcBef>
              <a:spcAft>
                <a:spcPts val="400"/>
              </a:spcAft>
              <a:buFont typeface="Arial" panose="020B0604020202020204" pitchFamily="34" charset="0"/>
              <a:buChar char="•"/>
            </a:pPr>
            <a:r>
              <a:rPr lang="en-US" sz="1800" kern="100">
                <a:solidFill>
                  <a:srgbClr val="0073B6"/>
                </a:solidFill>
                <a:ea typeface="Aptos" panose="020B0004020202020204" pitchFamily="34" charset="0"/>
                <a:cs typeface="Times New Roman" panose="02020603050405020304" pitchFamily="18" charset="0"/>
              </a:rPr>
              <a:t>Paraphrase and reflect</a:t>
            </a:r>
          </a:p>
          <a:p>
            <a:pPr marL="285750" marR="0" indent="-285750">
              <a:spcBef>
                <a:spcPts val="400"/>
              </a:spcBef>
              <a:spcAft>
                <a:spcPts val="400"/>
              </a:spcAft>
              <a:buFont typeface="Arial" panose="020B0604020202020204" pitchFamily="34" charset="0"/>
              <a:buChar char="•"/>
            </a:pPr>
            <a:r>
              <a:rPr lang="en-US" sz="1800" kern="100">
                <a:solidFill>
                  <a:srgbClr val="0073B6"/>
                </a:solidFill>
                <a:effectLst/>
                <a:ea typeface="Aptos" panose="020B0004020202020204" pitchFamily="34" charset="0"/>
                <a:cs typeface="Times New Roman" panose="02020603050405020304" pitchFamily="18" charset="0"/>
              </a:rPr>
              <a:t>Listen to understand</a:t>
            </a:r>
          </a:p>
          <a:p>
            <a:pPr marL="285750" marR="0" indent="-285750">
              <a:spcBef>
                <a:spcPts val="400"/>
              </a:spcBef>
              <a:spcAft>
                <a:spcPts val="400"/>
              </a:spcAft>
              <a:buFont typeface="Arial" panose="020B0604020202020204" pitchFamily="34" charset="0"/>
              <a:buChar char="•"/>
            </a:pPr>
            <a:r>
              <a:rPr lang="en-US" sz="1800" kern="100">
                <a:solidFill>
                  <a:srgbClr val="0073B6"/>
                </a:solidFill>
                <a:effectLst/>
                <a:ea typeface="Aptos" panose="020B0004020202020204" pitchFamily="34" charset="0"/>
                <a:cs typeface="Times New Roman" panose="02020603050405020304" pitchFamily="18" charset="0"/>
              </a:rPr>
              <a:t>Withhold judgment</a:t>
            </a:r>
          </a:p>
        </p:txBody>
      </p:sp>
      <p:pic>
        <p:nvPicPr>
          <p:cNvPr id="5" name="Picture 4">
            <a:extLst>
              <a:ext uri="{FF2B5EF4-FFF2-40B4-BE49-F238E27FC236}">
                <a16:creationId xmlns:a16="http://schemas.microsoft.com/office/drawing/2014/main" id="{0AE4C5C9-EF8A-3958-0DAF-72AB457B9EA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0037" y="2023728"/>
            <a:ext cx="2795813" cy="1863875"/>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531385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porate font">
      <a:majorFont>
        <a:latin typeface="Nirmala UI"/>
        <a:ea typeface=""/>
        <a:cs typeface=""/>
      </a:majorFont>
      <a:minorFont>
        <a:latin typeface="Nirmala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rmAutofit/>
      </a:bodyPr>
      <a:lstStyle>
        <a:defPPr marL="0" indent="0" algn="l">
          <a:spcBef>
            <a:spcPts val="600"/>
          </a:spcBef>
          <a:spcAft>
            <a:spcPts val="1200"/>
          </a:spcAft>
          <a:buFont typeface="Arial" pitchFamily="34" charset="0"/>
          <a:buNone/>
          <a:defRPr sz="1600" b="1" dirty="0" smtClean="0">
            <a:solidFill>
              <a:srgbClr val="006CB6"/>
            </a:solidFill>
            <a:latin typeface="Nirmala UI" panose="020B0502040204020203" pitchFamily="34" charset="0"/>
            <a:cs typeface="Nirmala UI" panose="020B0502040204020203" pitchFamily="34" charset="0"/>
          </a:defRPr>
        </a:defPPr>
      </a:lstStyle>
    </a:txDef>
  </a:objectDefaults>
  <a:extraClrSchemeLst/>
  <a:extLst>
    <a:ext uri="{05A4C25C-085E-4340-85A3-A5531E510DB2}">
      <thm15:themeFamily xmlns:thm15="http://schemas.microsoft.com/office/thememl/2012/main" name="Presentation6" id="{F6C2E763-D7A8-47F2-97DB-8EE2DE18B0CC}" vid="{0A75CD27-E5B2-4CA5-BDCF-503ED20B469F}"/>
    </a:ext>
  </a:extLst>
</a:theme>
</file>

<file path=ppt/theme/theme2.xml><?xml version="1.0" encoding="utf-8"?>
<a:theme xmlns:a="http://schemas.openxmlformats.org/drawingml/2006/main" name="Office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6698f20-16d8-4387-8fa1-6bd4bb26deb7" xsi:nil="true"/>
    <lcf76f155ced4ddcb4097134ff3c332f xmlns="f5e617e0-9ae6-48ae-8c0a-f049dce7ee5d">
      <Terms xmlns="http://schemas.microsoft.com/office/infopath/2007/PartnerControls"/>
    </lcf76f155ced4ddcb4097134ff3c332f>
    <SharedWithUsers xmlns="b6698f20-16d8-4387-8fa1-6bd4bb26deb7">
      <UserInfo>
        <DisplayName>Elizabeth Nugent</DisplayName>
        <AccountId>370</AccountId>
        <AccountType/>
      </UserInfo>
      <UserInfo>
        <DisplayName>April Faulkner</DisplayName>
        <AccountId>67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D11B6B9F23254468F6D1ED128359F2E" ma:contentTypeVersion="19" ma:contentTypeDescription="Create a new document." ma:contentTypeScope="" ma:versionID="3af811f45196e3f65cef51a51a760094">
  <xsd:schema xmlns:xsd="http://www.w3.org/2001/XMLSchema" xmlns:xs="http://www.w3.org/2001/XMLSchema" xmlns:p="http://schemas.microsoft.com/office/2006/metadata/properties" xmlns:ns2="f5e617e0-9ae6-48ae-8c0a-f049dce7ee5d" xmlns:ns3="b6698f20-16d8-4387-8fa1-6bd4bb26deb7" targetNamespace="http://schemas.microsoft.com/office/2006/metadata/properties" ma:root="true" ma:fieldsID="0d8e7264d6823357c6163388db2d9612" ns2:_="" ns3:_="">
    <xsd:import namespace="f5e617e0-9ae6-48ae-8c0a-f049dce7ee5d"/>
    <xsd:import namespace="b6698f20-16d8-4387-8fa1-6bd4bb26deb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e617e0-9ae6-48ae-8c0a-f049dce7ee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3a94b52-c727-4669-9169-33f01e01f537"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698f20-16d8-4387-8fa1-6bd4bb26deb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d60fa02-844e-4010-beb4-7603f52e3dcf}" ma:internalName="TaxCatchAll" ma:showField="CatchAllData" ma:web="b6698f20-16d8-4387-8fa1-6bd4bb26de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A9F762-230B-40BE-84FB-5440705F8189}">
  <ds:schemaRefs>
    <ds:schemaRef ds:uri="http://schemas.openxmlformats.org/package/2006/metadata/core-properties"/>
    <ds:schemaRef ds:uri="http://purl.org/dc/dcmitype/"/>
    <ds:schemaRef ds:uri="http://purl.org/dc/terms/"/>
    <ds:schemaRef ds:uri="3bf177e5-d4bc-4994-845f-760bbee25c73"/>
    <ds:schemaRef ds:uri="http://purl.org/dc/elements/1.1/"/>
    <ds:schemaRef ds:uri="http://schemas.microsoft.com/office/2006/documentManagement/types"/>
    <ds:schemaRef ds:uri="http://schemas.microsoft.com/office/infopath/2007/PartnerControls"/>
    <ds:schemaRef ds:uri="6596f50b-c9eb-487d-bfe2-6f651c9ce907"/>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B9CC09B-0CA9-4CCF-808F-CCC307058FA3}"/>
</file>

<file path=customXml/itemProps3.xml><?xml version="1.0" encoding="utf-8"?>
<ds:datastoreItem xmlns:ds="http://schemas.openxmlformats.org/officeDocument/2006/customXml" ds:itemID="{635BF0D4-1C41-4957-9599-2815FFC82B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HQIN_PPT_wide</Template>
  <TotalTime>3</TotalTime>
  <Words>3236</Words>
  <Application>Microsoft Office PowerPoint</Application>
  <PresentationFormat>On-screen Show (16:9)</PresentationFormat>
  <Paragraphs>380</Paragraphs>
  <Slides>36</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Amasis MT Pro Black</vt:lpstr>
      <vt:lpstr>Corbel</vt:lpstr>
      <vt:lpstr>Arial</vt:lpstr>
      <vt:lpstr>Calibri</vt:lpstr>
      <vt:lpstr>Nirmala UI</vt:lpstr>
      <vt:lpstr>Aptos</vt:lpstr>
      <vt:lpstr>1_Custom Design</vt:lpstr>
      <vt:lpstr>H.Q.I.N. Title Slide</vt:lpstr>
      <vt:lpstr>Interview Training</vt:lpstr>
      <vt:lpstr>Today’s Session</vt:lpstr>
      <vt:lpstr>Introduction</vt:lpstr>
      <vt:lpstr>Objectives</vt:lpstr>
      <vt:lpstr>Objectives</vt:lpstr>
      <vt:lpstr>Interviewing in Today’s World</vt:lpstr>
      <vt:lpstr>Why is This Important to Me?</vt:lpstr>
      <vt:lpstr>Active Listening</vt:lpstr>
      <vt:lpstr>The Legal Stuff </vt:lpstr>
      <vt:lpstr>Legally permissible interview questions</vt:lpstr>
      <vt:lpstr>Legally permissible interview questions</vt:lpstr>
      <vt:lpstr>Legally permissible interview questions</vt:lpstr>
      <vt:lpstr>Legally permissible interview questions</vt:lpstr>
      <vt:lpstr>Topics to Avoid</vt:lpstr>
      <vt:lpstr>Topics to Avoid, continued</vt:lpstr>
      <vt:lpstr>Anticipate Questions on Diversity and Inclusion </vt:lpstr>
      <vt:lpstr>Generational Differences </vt:lpstr>
      <vt:lpstr>Defining a Multigenerational Workforce</vt:lpstr>
      <vt:lpstr>Generational Characteristics</vt:lpstr>
      <vt:lpstr>Avoid Stereotypes and Ageism</vt:lpstr>
      <vt:lpstr>Tips to be Prepared and Inclusive</vt:lpstr>
      <vt:lpstr>Multigenerational Interview Questions</vt:lpstr>
      <vt:lpstr>Interview Questions, continued</vt:lpstr>
      <vt:lpstr>The Sell</vt:lpstr>
      <vt:lpstr>The Sell, continued</vt:lpstr>
      <vt:lpstr>The Sell, continued</vt:lpstr>
      <vt:lpstr>The Sell, continued</vt:lpstr>
      <vt:lpstr>Interview Preparation</vt:lpstr>
      <vt:lpstr>Behavioral Interview Questions</vt:lpstr>
      <vt:lpstr>Behavioral Interview Questions</vt:lpstr>
      <vt:lpstr>The “Walkabout”</vt:lpstr>
      <vt:lpstr>The Workshop</vt:lpstr>
      <vt:lpstr>Questions?</vt:lpstr>
      <vt:lpstr>FOR MORE INFORMATION</vt:lpstr>
      <vt:lpstr>CONNECT WITH US Call 877.731.4746 or visit www.hqin.org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Interview Training Presentation</dc:title>
  <dc:subject>[Enter Subject]</dc:subject>
  <dc:creator>Health Quality Innovation Network</dc:creator>
  <cp:keywords>[Enter Keywords]</cp:keywords>
  <cp:lastModifiedBy>April Faulkner</cp:lastModifiedBy>
  <cp:revision>1</cp:revision>
  <cp:lastPrinted>2020-07-20T14:27:05Z</cp:lastPrinted>
  <dcterms:created xsi:type="dcterms:W3CDTF">2020-08-17T15:45:20Z</dcterms:created>
  <dcterms:modified xsi:type="dcterms:W3CDTF">2024-05-09T15:57:47Z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0x0101005D11B6B9F23254468F6D1ED128359F2E</vt:lpwstr>
  </property>
  <property fmtid="{D5CDD505-2E9C-101B-9397-08002B2CF9AE}" pid="3" name="MediaServiceImageTags">
    <vt:lpwstr/>
  </property>
</Properties>
</file>